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79" r:id="rId3"/>
    <p:sldId id="280" r:id="rId4"/>
    <p:sldId id="281" r:id="rId5"/>
    <p:sldId id="282" r:id="rId6"/>
    <p:sldId id="283" r:id="rId7"/>
    <p:sldId id="284" r:id="rId8"/>
    <p:sldId id="285" r:id="rId9"/>
    <p:sldId id="286" r:id="rId10"/>
    <p:sldId id="287" r:id="rId11"/>
    <p:sldId id="288" r:id="rId12"/>
    <p:sldId id="268" r:id="rId13"/>
    <p:sldId id="269" r:id="rId14"/>
    <p:sldId id="258" r:id="rId15"/>
    <p:sldId id="276" r:id="rId16"/>
    <p:sldId id="278" r:id="rId17"/>
    <p:sldId id="267" r:id="rId18"/>
    <p:sldId id="270" r:id="rId19"/>
    <p:sldId id="271" r:id="rId20"/>
    <p:sldId id="320" r:id="rId21"/>
    <p:sldId id="272" r:id="rId22"/>
    <p:sldId id="273" r:id="rId23"/>
    <p:sldId id="277" r:id="rId24"/>
    <p:sldId id="274" r:id="rId25"/>
    <p:sldId id="289" r:id="rId26"/>
    <p:sldId id="290" r:id="rId27"/>
    <p:sldId id="291" r:id="rId28"/>
    <p:sldId id="292" r:id="rId29"/>
    <p:sldId id="293" r:id="rId30"/>
    <p:sldId id="294" r:id="rId31"/>
    <p:sldId id="295" r:id="rId32"/>
    <p:sldId id="296" r:id="rId33"/>
    <p:sldId id="275"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9" r:id="rId49"/>
    <p:sldId id="312" r:id="rId50"/>
    <p:sldId id="313" r:id="rId51"/>
    <p:sldId id="314" r:id="rId52"/>
    <p:sldId id="315" r:id="rId53"/>
    <p:sldId id="316" r:id="rId54"/>
    <p:sldId id="317" r:id="rId55"/>
    <p:sldId id="311" r:id="rId56"/>
    <p:sldId id="318" r:id="rId57"/>
  </p:sldIdLst>
  <p:sldSz cx="9144000" cy="5143500" type="screen16x9"/>
  <p:notesSz cx="6858000" cy="9144000"/>
  <p:embeddedFontLst>
    <p:embeddedFont>
      <p:font typeface="나눔고딕" panose="020D0604000000000000" pitchFamily="34" charset="-127"/>
      <p:regular r:id="rId59"/>
      <p:bold r:id="rId60"/>
    </p:embeddedFont>
    <p:embeddedFont>
      <p:font typeface="Cambria Math" panose="02040503050406030204" pitchFamily="18" charset="0"/>
      <p:regular r:id="rId61"/>
    </p:embeddedFont>
    <p:embeddedFont>
      <p:font typeface="Dotum" panose="020B0600000101010101" pitchFamily="34" charset="-127"/>
      <p:regular r:id="rId62"/>
    </p:embeddedFont>
    <p:embeddedFont>
      <p:font typeface="Economica" panose="02000506040000020004" pitchFamily="2"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429" autoAdjust="0"/>
    <p:restoredTop sz="94646"/>
  </p:normalViewPr>
  <p:slideViewPr>
    <p:cSldViewPr snapToGrid="0">
      <p:cViewPr varScale="1">
        <p:scale>
          <a:sx n="92" d="100"/>
          <a:sy n="92" d="100"/>
        </p:scale>
        <p:origin x="192" y="1432"/>
      </p:cViewPr>
      <p:guideLst>
        <p:guide orient="horz" pos="1620"/>
        <p:guide pos="2880"/>
      </p:guideLst>
    </p:cSldViewPr>
  </p:slideViewPr>
  <p:notesTextViewPr>
    <p:cViewPr>
      <p:scale>
        <a:sx n="1" d="1"/>
        <a:sy n="1" d="1"/>
      </p:scale>
      <p:origin x="0" y="0"/>
    </p:cViewPr>
  </p:notesTextViewPr>
  <p:notesViewPr>
    <p:cSldViewPr snapToGrid="0">
      <p:cViewPr varScale="1">
        <p:scale>
          <a:sx n="88" d="100"/>
          <a:sy n="88" d="100"/>
        </p:scale>
        <p:origin x="574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13bdf8a4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13bdf8a4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39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29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618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696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13bdf8a43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13bdf8a43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99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763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307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25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48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08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077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352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537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22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419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209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374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8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A genome consists of a sequence of nucleotides that together make up all the chromosomes of any organism. These nucleotides are the basic building blocks of DNA and RNA. A DNA genome has 4 types of base nucleotides. </a:t>
            </a:r>
            <a:r>
              <a:rPr lang="en" altLang="ko-KR" dirty="0"/>
              <a:t>Adenine also represented as A,</a:t>
            </a:r>
            <a:br>
              <a:rPr lang="en" altLang="ko-KR" dirty="0"/>
            </a:br>
            <a:r>
              <a:rPr lang="en" altLang="ko-KR" dirty="0"/>
              <a:t>Thymine represented as T,</a:t>
            </a:r>
            <a:br>
              <a:rPr lang="en" altLang="ko-KR" dirty="0"/>
            </a:br>
            <a:r>
              <a:rPr lang="en" altLang="ko-KR" dirty="0"/>
              <a:t>Guanine represented as G and</a:t>
            </a:r>
            <a:br>
              <a:rPr lang="en" altLang="ko-KR" dirty="0"/>
            </a:br>
            <a:r>
              <a:rPr lang="en" altLang="ko-KR" dirty="0"/>
              <a:t>Cytosine represented as C.</a:t>
            </a:r>
            <a:br>
              <a:rPr lang="en" altLang="ko-KR" dirty="0"/>
            </a:br>
            <a:r>
              <a:rPr lang="en" altLang="ko-KR" dirty="0"/>
              <a:t>In RNA genome, the Thymine nucleotide is replaced with what is known as Uracil represented as U.</a:t>
            </a:r>
            <a:br>
              <a:rPr lang="en" altLang="ko-KR" dirty="0"/>
            </a:br>
            <a:r>
              <a:rPr lang="en" altLang="ko-KR" dirty="0"/>
              <a:t>In short, any genome sequence is basically a combination of all these nucleotide in some order.</a:t>
            </a:r>
            <a:endParaRPr lang="en-US" altLang="ko-KR" dirty="0"/>
          </a:p>
          <a:p>
            <a:endParaRPr kumimoji="1" lang="ko-KR" altLang="en-US" dirty="0"/>
          </a:p>
        </p:txBody>
      </p:sp>
    </p:spTree>
    <p:extLst>
      <p:ext uri="{BB962C8B-B14F-4D97-AF65-F5344CB8AC3E}">
        <p14:creationId xmlns:p14="http://schemas.microsoft.com/office/powerpoint/2010/main" val="4210680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88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007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851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701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178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1311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06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450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39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93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err="1">
                <a:solidFill>
                  <a:srgbClr val="2F2F2F"/>
                </a:solidFill>
                <a:latin typeface="나눔고딕"/>
              </a:rPr>
              <a:t>올리고뉴클레오타이드</a:t>
            </a:r>
            <a:r>
              <a:rPr lang="en-US" altLang="ko-KR" dirty="0">
                <a:solidFill>
                  <a:srgbClr val="2F2F2F"/>
                </a:solidFill>
                <a:latin typeface="나눔고딕"/>
              </a:rPr>
              <a:t>(</a:t>
            </a:r>
            <a:r>
              <a:rPr lang="en" altLang="ko-KR" dirty="0">
                <a:solidFill>
                  <a:srgbClr val="2F2F2F"/>
                </a:solidFill>
                <a:latin typeface="나눔고딕"/>
              </a:rPr>
              <a:t>oligonucleotide)</a:t>
            </a:r>
            <a:r>
              <a:rPr lang="ko-KR" altLang="en-US" dirty="0">
                <a:solidFill>
                  <a:srgbClr val="2F2F2F"/>
                </a:solidFill>
                <a:latin typeface="나눔고딕"/>
              </a:rPr>
              <a:t>는 일반적으로 실험실에서 생물학 및 </a:t>
            </a:r>
            <a:r>
              <a:rPr lang="ko-KR" altLang="en-US" dirty="0" err="1">
                <a:solidFill>
                  <a:srgbClr val="2F2F2F"/>
                </a:solidFill>
                <a:latin typeface="나눔고딕"/>
              </a:rPr>
              <a:t>유전체학</a:t>
            </a:r>
            <a:r>
              <a:rPr lang="en-US" altLang="ko-KR" dirty="0">
                <a:solidFill>
                  <a:srgbClr val="2F2F2F"/>
                </a:solidFill>
                <a:latin typeface="나눔고딕"/>
              </a:rPr>
              <a:t>, </a:t>
            </a:r>
            <a:r>
              <a:rPr lang="ko-KR" altLang="en-US" dirty="0">
                <a:solidFill>
                  <a:srgbClr val="2F2F2F"/>
                </a:solidFill>
                <a:latin typeface="나눔고딕"/>
              </a:rPr>
              <a:t>생화학</a:t>
            </a:r>
            <a:r>
              <a:rPr lang="en-US" altLang="ko-KR" dirty="0">
                <a:solidFill>
                  <a:srgbClr val="2F2F2F"/>
                </a:solidFill>
                <a:latin typeface="나눔고딕"/>
              </a:rPr>
              <a:t>, </a:t>
            </a:r>
            <a:r>
              <a:rPr lang="ko-KR" altLang="en-US" dirty="0">
                <a:solidFill>
                  <a:srgbClr val="2F2F2F"/>
                </a:solidFill>
                <a:latin typeface="나눔고딕"/>
              </a:rPr>
              <a:t>분자생물학적 연구나 실질적으로 유전자 검사를 위해 합성한 </a:t>
            </a:r>
            <a:r>
              <a:rPr lang="ko-KR" altLang="en-US" dirty="0" err="1">
                <a:solidFill>
                  <a:srgbClr val="2F2F2F"/>
                </a:solidFill>
                <a:latin typeface="나눔고딕"/>
              </a:rPr>
              <a:t>짧은가닥</a:t>
            </a:r>
            <a:r>
              <a:rPr lang="ko-KR" altLang="en-US" dirty="0">
                <a:solidFill>
                  <a:srgbClr val="2F2F2F"/>
                </a:solidFill>
                <a:latin typeface="나눔고딕"/>
              </a:rPr>
              <a:t>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 </a:t>
            </a:r>
            <a:r>
              <a:rPr lang="ko-KR" altLang="en-US" dirty="0">
                <a:solidFill>
                  <a:srgbClr val="2F2F2F"/>
                </a:solidFill>
                <a:latin typeface="나눔고딕"/>
              </a:rPr>
              <a:t>분자이다</a:t>
            </a:r>
            <a:r>
              <a:rPr lang="en-US" altLang="ko-KR" dirty="0">
                <a:solidFill>
                  <a:srgbClr val="2F2F2F"/>
                </a:solidFill>
                <a:latin typeface="나눔고딕"/>
              </a:rPr>
              <a:t>. </a:t>
            </a:r>
            <a:r>
              <a:rPr lang="ko-KR" altLang="en-US" dirty="0">
                <a:solidFill>
                  <a:srgbClr val="2F2F2F"/>
                </a:solidFill>
                <a:latin typeface="나눔고딕"/>
              </a:rPr>
              <a:t>이는 질병 진단 연구</a:t>
            </a:r>
            <a:r>
              <a:rPr lang="en-US" altLang="ko-KR" dirty="0">
                <a:solidFill>
                  <a:srgbClr val="2F2F2F"/>
                </a:solidFill>
                <a:latin typeface="나눔고딕"/>
              </a:rPr>
              <a:t>, </a:t>
            </a:r>
            <a:r>
              <a:rPr lang="ko-KR" altLang="en-US" dirty="0">
                <a:solidFill>
                  <a:srgbClr val="2F2F2F"/>
                </a:solidFill>
                <a:latin typeface="나눔고딕"/>
              </a:rPr>
              <a:t>유전자 검사 및 치료</a:t>
            </a:r>
            <a:r>
              <a:rPr lang="en-US" altLang="ko-KR" dirty="0">
                <a:solidFill>
                  <a:srgbClr val="2F2F2F"/>
                </a:solidFill>
                <a:latin typeface="나눔고딕"/>
              </a:rPr>
              <a:t>, </a:t>
            </a:r>
            <a:r>
              <a:rPr lang="ko-KR" altLang="en-US" dirty="0">
                <a:solidFill>
                  <a:srgbClr val="2F2F2F"/>
                </a:solidFill>
                <a:latin typeface="나눔고딕"/>
              </a:rPr>
              <a:t>법의학 등에 다양하게 적용되고 있다</a:t>
            </a:r>
            <a:r>
              <a:rPr lang="en-US" altLang="ko-KR" dirty="0">
                <a:solidFill>
                  <a:srgbClr val="2F2F2F"/>
                </a:solidFill>
                <a:latin typeface="나눔고딕"/>
              </a:rPr>
              <a:t>. </a:t>
            </a:r>
            <a:r>
              <a:rPr lang="ko-KR" altLang="en-US" dirty="0">
                <a:solidFill>
                  <a:srgbClr val="2F2F2F"/>
                </a:solidFill>
                <a:latin typeface="나눔고딕"/>
              </a:rPr>
              <a:t>가장 기본적인 </a:t>
            </a:r>
            <a:r>
              <a:rPr lang="ko-KR" altLang="en-US" dirty="0" err="1">
                <a:solidFill>
                  <a:srgbClr val="2F2F2F"/>
                </a:solidFill>
                <a:latin typeface="나눔고딕"/>
              </a:rPr>
              <a:t>응용방식은</a:t>
            </a:r>
            <a:r>
              <a:rPr lang="ko-KR" altLang="en-US" dirty="0">
                <a:solidFill>
                  <a:srgbClr val="2F2F2F"/>
                </a:solidFill>
                <a:latin typeface="나눔고딕"/>
              </a:rPr>
              <a:t> 표적 서열에 대해 상보적인 가닥을 합성하는 원리로 적용된다</a:t>
            </a:r>
            <a:r>
              <a:rPr lang="en-US" altLang="ko-KR" dirty="0">
                <a:solidFill>
                  <a:srgbClr val="2F2F2F"/>
                </a:solidFill>
                <a:latin typeface="나눔고딕"/>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a:solidFill>
                  <a:srgbClr val="2F2F2F"/>
                </a:solidFill>
                <a:latin typeface="나눔고딕"/>
              </a:rPr>
              <a:t>또한 </a:t>
            </a:r>
            <a:r>
              <a:rPr lang="ko-KR" altLang="en-US" dirty="0" err="1">
                <a:solidFill>
                  <a:srgbClr val="2F2F2F"/>
                </a:solidFill>
                <a:latin typeface="나눔고딕"/>
              </a:rPr>
              <a:t>올리고뉴클레오타이드의</a:t>
            </a:r>
            <a:r>
              <a:rPr lang="ko-KR" altLang="en-US" dirty="0">
                <a:solidFill>
                  <a:srgbClr val="2F2F2F"/>
                </a:solidFill>
                <a:latin typeface="나눔고딕"/>
              </a:rPr>
              <a:t> 길이는 일반적으로 접미사 </a:t>
            </a:r>
            <a:r>
              <a:rPr lang="en-US" altLang="ko-KR" dirty="0">
                <a:solidFill>
                  <a:srgbClr val="2F2F2F"/>
                </a:solidFill>
                <a:latin typeface="나눔고딕"/>
              </a:rPr>
              <a:t>"-</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a:solidFill>
                  <a:srgbClr val="2F2F2F"/>
                </a:solidFill>
                <a:latin typeface="나눔고딕"/>
              </a:rPr>
              <a:t>로 나타낸다</a:t>
            </a:r>
            <a:r>
              <a:rPr lang="en-US" altLang="ko-KR" dirty="0">
                <a:solidFill>
                  <a:srgbClr val="2F2F2F"/>
                </a:solidFill>
                <a:latin typeface="나눔고딕"/>
              </a:rPr>
              <a:t>. </a:t>
            </a:r>
            <a:r>
              <a:rPr lang="ko-KR" altLang="en-US" dirty="0">
                <a:solidFill>
                  <a:srgbClr val="2F2F2F"/>
                </a:solidFill>
                <a:latin typeface="나눔고딕"/>
              </a:rPr>
              <a:t>이를테면 </a:t>
            </a:r>
            <a:r>
              <a:rPr lang="en-US" altLang="ko-KR" dirty="0">
                <a:solidFill>
                  <a:srgbClr val="2F2F2F"/>
                </a:solidFill>
                <a:latin typeface="나눔고딕"/>
              </a:rPr>
              <a:t>10</a:t>
            </a:r>
            <a:r>
              <a:rPr lang="ko-KR" altLang="en-US" dirty="0">
                <a:solidFill>
                  <a:srgbClr val="2F2F2F"/>
                </a:solidFill>
                <a:latin typeface="나눔고딕"/>
              </a:rPr>
              <a:t>개의 </a:t>
            </a:r>
            <a:r>
              <a:rPr lang="ko-KR" altLang="en-US" dirty="0" err="1">
                <a:solidFill>
                  <a:srgbClr val="2F2F2F"/>
                </a:solidFill>
                <a:latin typeface="나눔고딕"/>
              </a:rPr>
              <a:t>올리고뉴클레오타이드를</a:t>
            </a:r>
            <a:r>
              <a:rPr lang="ko-KR" altLang="en-US" dirty="0">
                <a:solidFill>
                  <a:srgbClr val="2F2F2F"/>
                </a:solidFill>
                <a:latin typeface="나눔고딕"/>
              </a:rPr>
              <a:t> 포함할 경우 </a:t>
            </a:r>
            <a:r>
              <a:rPr lang="en-US" altLang="ko-KR" dirty="0">
                <a:solidFill>
                  <a:srgbClr val="2F2F2F"/>
                </a:solidFill>
                <a:latin typeface="나눔고딕"/>
              </a:rPr>
              <a:t>"10-</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err="1">
                <a:solidFill>
                  <a:srgbClr val="2F2F2F"/>
                </a:solidFill>
                <a:latin typeface="나눔고딕"/>
              </a:rPr>
              <a:t>라고</a:t>
            </a:r>
            <a:r>
              <a:rPr lang="ko-KR" altLang="en-US" dirty="0">
                <a:solidFill>
                  <a:srgbClr val="2F2F2F"/>
                </a:solidFill>
                <a:latin typeface="나눔고딕"/>
              </a:rPr>
              <a:t> 하며</a:t>
            </a:r>
            <a:r>
              <a:rPr lang="en-US" altLang="ko-KR" dirty="0">
                <a:solidFill>
                  <a:srgbClr val="2F2F2F"/>
                </a:solidFill>
                <a:latin typeface="나눔고딕"/>
              </a:rPr>
              <a:t>, </a:t>
            </a:r>
            <a:r>
              <a:rPr lang="ko-KR" altLang="en-US" dirty="0">
                <a:solidFill>
                  <a:srgbClr val="2F2F2F"/>
                </a:solidFill>
                <a:latin typeface="나눔고딕"/>
              </a:rPr>
              <a:t>일반적으로 </a:t>
            </a:r>
            <a:r>
              <a:rPr lang="ko-KR" altLang="en-US" dirty="0" err="1">
                <a:solidFill>
                  <a:srgbClr val="2F2F2F"/>
                </a:solidFill>
                <a:latin typeface="나눔고딕"/>
              </a:rPr>
              <a:t>고체상</a:t>
            </a:r>
            <a:r>
              <a:rPr lang="ko-KR" altLang="en-US" dirty="0">
                <a:solidFill>
                  <a:srgbClr val="2F2F2F"/>
                </a:solidFill>
                <a:latin typeface="나눔고딕"/>
              </a:rPr>
              <a:t> 화학합성법으로 실험실에서 합성되고</a:t>
            </a:r>
            <a:r>
              <a:rPr lang="en-US" altLang="ko-KR" dirty="0">
                <a:solidFill>
                  <a:srgbClr val="2F2F2F"/>
                </a:solidFill>
                <a:latin typeface="나눔고딕"/>
              </a:rPr>
              <a:t>, </a:t>
            </a:r>
            <a:r>
              <a:rPr lang="ko-KR" altLang="en-US" dirty="0">
                <a:solidFill>
                  <a:srgbClr val="2F2F2F"/>
                </a:solidFill>
                <a:latin typeface="나눔고딕"/>
              </a:rPr>
              <a:t>이를 합성하는 비용은 길이에 직접적으로 비례한다</a:t>
            </a:r>
            <a:r>
              <a:rPr lang="en-US" altLang="ko-KR" dirty="0">
                <a:solidFill>
                  <a:srgbClr val="2F2F2F"/>
                </a:solidFill>
                <a:latin typeface="나눔고딕"/>
              </a:rPr>
              <a:t>. </a:t>
            </a:r>
            <a:r>
              <a:rPr lang="ko-KR" altLang="en-US" dirty="0">
                <a:solidFill>
                  <a:srgbClr val="2F2F2F"/>
                </a:solidFill>
                <a:latin typeface="나눔고딕"/>
              </a:rPr>
              <a:t>합성된 </a:t>
            </a:r>
            <a:r>
              <a:rPr lang="ko-KR" altLang="en-US" dirty="0" err="1">
                <a:solidFill>
                  <a:srgbClr val="2F2F2F"/>
                </a:solidFill>
                <a:latin typeface="나눔고딕"/>
              </a:rPr>
              <a:t>올리고뉴클레오타이드는</a:t>
            </a:r>
            <a:r>
              <a:rPr lang="ko-KR" altLang="en-US" dirty="0">
                <a:solidFill>
                  <a:srgbClr val="2F2F2F"/>
                </a:solidFill>
                <a:latin typeface="나눔고딕"/>
              </a:rPr>
              <a:t> 고전적인 왓슨</a:t>
            </a:r>
            <a:r>
              <a:rPr lang="en-US" altLang="ko-KR" dirty="0">
                <a:solidFill>
                  <a:srgbClr val="2F2F2F"/>
                </a:solidFill>
                <a:latin typeface="나눔고딕"/>
              </a:rPr>
              <a:t>-</a:t>
            </a:r>
            <a:r>
              <a:rPr lang="ko-KR" altLang="en-US" dirty="0">
                <a:solidFill>
                  <a:srgbClr val="2F2F2F"/>
                </a:solidFill>
                <a:latin typeface="나눔고딕"/>
              </a:rPr>
              <a:t>크릭 </a:t>
            </a:r>
            <a:r>
              <a:rPr lang="ko-KR" altLang="en-US" dirty="0" err="1">
                <a:solidFill>
                  <a:srgbClr val="2F2F2F"/>
                </a:solidFill>
                <a:latin typeface="나눔고딕"/>
              </a:rPr>
              <a:t>염기쌍</a:t>
            </a:r>
            <a:r>
              <a:rPr lang="ko-KR" altLang="en-US" dirty="0">
                <a:solidFill>
                  <a:srgbClr val="2F2F2F"/>
                </a:solidFill>
                <a:latin typeface="나눔고딕"/>
              </a:rPr>
              <a:t> 규칙에 따라 표적 서열에 결합하여 이중 가닥 핵산 분자를 형성하므로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a:t>
            </a:r>
            <a:r>
              <a:rPr lang="ko-KR" altLang="en-US" dirty="0" err="1">
                <a:solidFill>
                  <a:srgbClr val="2F2F2F"/>
                </a:solidFill>
                <a:latin typeface="나눔고딕"/>
              </a:rPr>
              <a:t>를</a:t>
            </a:r>
            <a:r>
              <a:rPr lang="ko-KR" altLang="en-US" dirty="0">
                <a:solidFill>
                  <a:srgbClr val="2F2F2F"/>
                </a:solidFill>
                <a:latin typeface="나눔고딕"/>
              </a:rPr>
              <a:t> 감지할 수 있는 </a:t>
            </a:r>
            <a:r>
              <a:rPr lang="ko-KR" altLang="en-US" dirty="0" err="1">
                <a:solidFill>
                  <a:srgbClr val="2F2F2F"/>
                </a:solidFill>
                <a:latin typeface="나눔고딕"/>
              </a:rPr>
              <a:t>탐침</a:t>
            </a:r>
            <a:r>
              <a:rPr lang="en-US" altLang="ko-KR" dirty="0">
                <a:solidFill>
                  <a:srgbClr val="2F2F2F"/>
                </a:solidFill>
                <a:latin typeface="나눔고딕"/>
              </a:rPr>
              <a:t>(</a:t>
            </a:r>
            <a:r>
              <a:rPr lang="en" altLang="ko-KR" dirty="0">
                <a:solidFill>
                  <a:srgbClr val="2F2F2F"/>
                </a:solidFill>
                <a:latin typeface="나눔고딕"/>
              </a:rPr>
              <a:t>probe)</a:t>
            </a:r>
            <a:r>
              <a:rPr lang="ko-KR" altLang="en-US" dirty="0" err="1">
                <a:solidFill>
                  <a:srgbClr val="2F2F2F"/>
                </a:solidFill>
                <a:latin typeface="나눔고딕"/>
              </a:rPr>
              <a:t>으로</a:t>
            </a:r>
            <a:r>
              <a:rPr lang="ko-KR" altLang="en-US" dirty="0">
                <a:solidFill>
                  <a:srgbClr val="2F2F2F"/>
                </a:solidFill>
                <a:latin typeface="나눔고딕"/>
              </a:rPr>
              <a:t> 역할을 한다</a:t>
            </a:r>
            <a:r>
              <a:rPr lang="en-US" altLang="ko-KR" dirty="0">
                <a:solidFill>
                  <a:srgbClr val="2F2F2F"/>
                </a:solidFill>
                <a:latin typeface="나눔고딕"/>
              </a:rPr>
              <a:t>. </a:t>
            </a:r>
            <a:r>
              <a:rPr lang="ko-KR" altLang="en-US" dirty="0">
                <a:solidFill>
                  <a:srgbClr val="2F2F2F"/>
                </a:solidFill>
                <a:latin typeface="나눔고딕"/>
              </a:rPr>
              <a:t>그러므로 </a:t>
            </a:r>
            <a:r>
              <a:rPr lang="ko-KR" altLang="en-US" dirty="0" err="1">
                <a:solidFill>
                  <a:srgbClr val="2F2F2F"/>
                </a:solidFill>
                <a:latin typeface="나눔고딕"/>
              </a:rPr>
              <a:t>올리고뉴클레오타이드의</a:t>
            </a:r>
            <a:r>
              <a:rPr lang="ko-KR" altLang="en-US" dirty="0">
                <a:solidFill>
                  <a:srgbClr val="2F2F2F"/>
                </a:solidFill>
                <a:latin typeface="나눔고딕"/>
              </a:rPr>
              <a:t> 염기서열은 표적 서열 부분에 따라 정해진다</a:t>
            </a:r>
            <a:r>
              <a:rPr lang="en-US" altLang="ko-KR" dirty="0">
                <a:solidFill>
                  <a:srgbClr val="2F2F2F"/>
                </a:solidFill>
                <a:latin typeface="나눔고딕"/>
              </a:rPr>
              <a:t>.</a:t>
            </a:r>
            <a:endParaRPr lang="en-US" altLang="ko-KR" dirty="0">
              <a:latin typeface="Dotum" panose="020B0600000101010101" pitchFamily="34" charset="-127"/>
              <a:ea typeface="Dotum" panose="020B0600000101010101" pitchFamily="34" charset="-12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ko-KR" dirty="0">
              <a:latin typeface="Dotum" panose="020B0600000101010101" pitchFamily="34" charset="-127"/>
              <a:ea typeface="Dotum" panose="020B0600000101010101" pitchFamily="34" charset="-127"/>
            </a:endParaRPr>
          </a:p>
          <a:p>
            <a:endParaRPr kumimoji="1" lang="ko-KR" altLang="en-US" dirty="0"/>
          </a:p>
        </p:txBody>
      </p:sp>
    </p:spTree>
    <p:extLst>
      <p:ext uri="{BB962C8B-B14F-4D97-AF65-F5344CB8AC3E}">
        <p14:creationId xmlns:p14="http://schemas.microsoft.com/office/powerpoint/2010/main" val="9726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74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789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86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109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019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779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98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8196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err="1">
                <a:solidFill>
                  <a:srgbClr val="2F2F2F"/>
                </a:solidFill>
                <a:latin typeface="나눔고딕"/>
              </a:rPr>
              <a:t>올리고뉴클레오타이드</a:t>
            </a:r>
            <a:r>
              <a:rPr lang="en-US" altLang="ko-KR" dirty="0">
                <a:solidFill>
                  <a:srgbClr val="2F2F2F"/>
                </a:solidFill>
                <a:latin typeface="나눔고딕"/>
              </a:rPr>
              <a:t>(</a:t>
            </a:r>
            <a:r>
              <a:rPr lang="en" altLang="ko-KR" dirty="0">
                <a:solidFill>
                  <a:srgbClr val="2F2F2F"/>
                </a:solidFill>
                <a:latin typeface="나눔고딕"/>
              </a:rPr>
              <a:t>oligonucleotide)</a:t>
            </a:r>
            <a:r>
              <a:rPr lang="ko-KR" altLang="en-US" dirty="0">
                <a:solidFill>
                  <a:srgbClr val="2F2F2F"/>
                </a:solidFill>
                <a:latin typeface="나눔고딕"/>
              </a:rPr>
              <a:t>는 일반적으로 실험실에서 생물학 및 </a:t>
            </a:r>
            <a:r>
              <a:rPr lang="ko-KR" altLang="en-US" dirty="0" err="1">
                <a:solidFill>
                  <a:srgbClr val="2F2F2F"/>
                </a:solidFill>
                <a:latin typeface="나눔고딕"/>
              </a:rPr>
              <a:t>유전체학</a:t>
            </a:r>
            <a:r>
              <a:rPr lang="en-US" altLang="ko-KR" dirty="0">
                <a:solidFill>
                  <a:srgbClr val="2F2F2F"/>
                </a:solidFill>
                <a:latin typeface="나눔고딕"/>
              </a:rPr>
              <a:t>, </a:t>
            </a:r>
            <a:r>
              <a:rPr lang="ko-KR" altLang="en-US" dirty="0">
                <a:solidFill>
                  <a:srgbClr val="2F2F2F"/>
                </a:solidFill>
                <a:latin typeface="나눔고딕"/>
              </a:rPr>
              <a:t>생화학</a:t>
            </a:r>
            <a:r>
              <a:rPr lang="en-US" altLang="ko-KR" dirty="0">
                <a:solidFill>
                  <a:srgbClr val="2F2F2F"/>
                </a:solidFill>
                <a:latin typeface="나눔고딕"/>
              </a:rPr>
              <a:t>, </a:t>
            </a:r>
            <a:r>
              <a:rPr lang="ko-KR" altLang="en-US" dirty="0">
                <a:solidFill>
                  <a:srgbClr val="2F2F2F"/>
                </a:solidFill>
                <a:latin typeface="나눔고딕"/>
              </a:rPr>
              <a:t>분자생물학적 연구나 실질적으로 유전자 검사를 위해 합성한 </a:t>
            </a:r>
            <a:r>
              <a:rPr lang="ko-KR" altLang="en-US" dirty="0" err="1">
                <a:solidFill>
                  <a:srgbClr val="2F2F2F"/>
                </a:solidFill>
                <a:latin typeface="나눔고딕"/>
              </a:rPr>
              <a:t>짧은가닥</a:t>
            </a:r>
            <a:r>
              <a:rPr lang="ko-KR" altLang="en-US" dirty="0">
                <a:solidFill>
                  <a:srgbClr val="2F2F2F"/>
                </a:solidFill>
                <a:latin typeface="나눔고딕"/>
              </a:rPr>
              <a:t>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 </a:t>
            </a:r>
            <a:r>
              <a:rPr lang="ko-KR" altLang="en-US" dirty="0">
                <a:solidFill>
                  <a:srgbClr val="2F2F2F"/>
                </a:solidFill>
                <a:latin typeface="나눔고딕"/>
              </a:rPr>
              <a:t>분자이다</a:t>
            </a:r>
            <a:r>
              <a:rPr lang="en-US" altLang="ko-KR" dirty="0">
                <a:solidFill>
                  <a:srgbClr val="2F2F2F"/>
                </a:solidFill>
                <a:latin typeface="나눔고딕"/>
              </a:rPr>
              <a:t>. </a:t>
            </a:r>
            <a:r>
              <a:rPr lang="ko-KR" altLang="en-US" dirty="0">
                <a:solidFill>
                  <a:srgbClr val="2F2F2F"/>
                </a:solidFill>
                <a:latin typeface="나눔고딕"/>
              </a:rPr>
              <a:t>이는 질병 진단 연구</a:t>
            </a:r>
            <a:r>
              <a:rPr lang="en-US" altLang="ko-KR" dirty="0">
                <a:solidFill>
                  <a:srgbClr val="2F2F2F"/>
                </a:solidFill>
                <a:latin typeface="나눔고딕"/>
              </a:rPr>
              <a:t>, </a:t>
            </a:r>
            <a:r>
              <a:rPr lang="ko-KR" altLang="en-US" dirty="0">
                <a:solidFill>
                  <a:srgbClr val="2F2F2F"/>
                </a:solidFill>
                <a:latin typeface="나눔고딕"/>
              </a:rPr>
              <a:t>유전자 검사 및 치료</a:t>
            </a:r>
            <a:r>
              <a:rPr lang="en-US" altLang="ko-KR" dirty="0">
                <a:solidFill>
                  <a:srgbClr val="2F2F2F"/>
                </a:solidFill>
                <a:latin typeface="나눔고딕"/>
              </a:rPr>
              <a:t>, </a:t>
            </a:r>
            <a:r>
              <a:rPr lang="ko-KR" altLang="en-US" dirty="0">
                <a:solidFill>
                  <a:srgbClr val="2F2F2F"/>
                </a:solidFill>
                <a:latin typeface="나눔고딕"/>
              </a:rPr>
              <a:t>법의학 등에 다양하게 적용되고 있다</a:t>
            </a:r>
            <a:r>
              <a:rPr lang="en-US" altLang="ko-KR" dirty="0">
                <a:solidFill>
                  <a:srgbClr val="2F2F2F"/>
                </a:solidFill>
                <a:latin typeface="나눔고딕"/>
              </a:rPr>
              <a:t>. </a:t>
            </a:r>
            <a:r>
              <a:rPr lang="ko-KR" altLang="en-US" dirty="0">
                <a:solidFill>
                  <a:srgbClr val="2F2F2F"/>
                </a:solidFill>
                <a:latin typeface="나눔고딕"/>
              </a:rPr>
              <a:t>가장 기본적인 </a:t>
            </a:r>
            <a:r>
              <a:rPr lang="ko-KR" altLang="en-US" dirty="0" err="1">
                <a:solidFill>
                  <a:srgbClr val="2F2F2F"/>
                </a:solidFill>
                <a:latin typeface="나눔고딕"/>
              </a:rPr>
              <a:t>응용방식은</a:t>
            </a:r>
            <a:r>
              <a:rPr lang="ko-KR" altLang="en-US" dirty="0">
                <a:solidFill>
                  <a:srgbClr val="2F2F2F"/>
                </a:solidFill>
                <a:latin typeface="나눔고딕"/>
              </a:rPr>
              <a:t> 표적 서열에 대해 상보적인 가닥을 합성하는 원리로 적용된다</a:t>
            </a:r>
            <a:r>
              <a:rPr lang="en-US" altLang="ko-KR" dirty="0">
                <a:solidFill>
                  <a:srgbClr val="2F2F2F"/>
                </a:solidFill>
                <a:latin typeface="나눔고딕"/>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a:solidFill>
                  <a:srgbClr val="2F2F2F"/>
                </a:solidFill>
                <a:latin typeface="나눔고딕"/>
              </a:rPr>
              <a:t>또한 </a:t>
            </a:r>
            <a:r>
              <a:rPr lang="ko-KR" altLang="en-US" dirty="0" err="1">
                <a:solidFill>
                  <a:srgbClr val="2F2F2F"/>
                </a:solidFill>
                <a:latin typeface="나눔고딕"/>
              </a:rPr>
              <a:t>올리고뉴클레오타이드의</a:t>
            </a:r>
            <a:r>
              <a:rPr lang="ko-KR" altLang="en-US" dirty="0">
                <a:solidFill>
                  <a:srgbClr val="2F2F2F"/>
                </a:solidFill>
                <a:latin typeface="나눔고딕"/>
              </a:rPr>
              <a:t> 길이는 일반적으로 접미사 </a:t>
            </a:r>
            <a:r>
              <a:rPr lang="en-US" altLang="ko-KR" dirty="0">
                <a:solidFill>
                  <a:srgbClr val="2F2F2F"/>
                </a:solidFill>
                <a:latin typeface="나눔고딕"/>
              </a:rPr>
              <a:t>"-</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a:solidFill>
                  <a:srgbClr val="2F2F2F"/>
                </a:solidFill>
                <a:latin typeface="나눔고딕"/>
              </a:rPr>
              <a:t>로 나타낸다</a:t>
            </a:r>
            <a:r>
              <a:rPr lang="en-US" altLang="ko-KR" dirty="0">
                <a:solidFill>
                  <a:srgbClr val="2F2F2F"/>
                </a:solidFill>
                <a:latin typeface="나눔고딕"/>
              </a:rPr>
              <a:t>. </a:t>
            </a:r>
            <a:r>
              <a:rPr lang="ko-KR" altLang="en-US" dirty="0">
                <a:solidFill>
                  <a:srgbClr val="2F2F2F"/>
                </a:solidFill>
                <a:latin typeface="나눔고딕"/>
              </a:rPr>
              <a:t>이를테면 </a:t>
            </a:r>
            <a:r>
              <a:rPr lang="en-US" altLang="ko-KR" dirty="0">
                <a:solidFill>
                  <a:srgbClr val="2F2F2F"/>
                </a:solidFill>
                <a:latin typeface="나눔고딕"/>
              </a:rPr>
              <a:t>10</a:t>
            </a:r>
            <a:r>
              <a:rPr lang="ko-KR" altLang="en-US" dirty="0">
                <a:solidFill>
                  <a:srgbClr val="2F2F2F"/>
                </a:solidFill>
                <a:latin typeface="나눔고딕"/>
              </a:rPr>
              <a:t>개의 </a:t>
            </a:r>
            <a:r>
              <a:rPr lang="ko-KR" altLang="en-US" dirty="0" err="1">
                <a:solidFill>
                  <a:srgbClr val="2F2F2F"/>
                </a:solidFill>
                <a:latin typeface="나눔고딕"/>
              </a:rPr>
              <a:t>올리고뉴클레오타이드를</a:t>
            </a:r>
            <a:r>
              <a:rPr lang="ko-KR" altLang="en-US" dirty="0">
                <a:solidFill>
                  <a:srgbClr val="2F2F2F"/>
                </a:solidFill>
                <a:latin typeface="나눔고딕"/>
              </a:rPr>
              <a:t> 포함할 경우 </a:t>
            </a:r>
            <a:r>
              <a:rPr lang="en-US" altLang="ko-KR" dirty="0">
                <a:solidFill>
                  <a:srgbClr val="2F2F2F"/>
                </a:solidFill>
                <a:latin typeface="나눔고딕"/>
              </a:rPr>
              <a:t>"10-</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err="1">
                <a:solidFill>
                  <a:srgbClr val="2F2F2F"/>
                </a:solidFill>
                <a:latin typeface="나눔고딕"/>
              </a:rPr>
              <a:t>라고</a:t>
            </a:r>
            <a:r>
              <a:rPr lang="ko-KR" altLang="en-US" dirty="0">
                <a:solidFill>
                  <a:srgbClr val="2F2F2F"/>
                </a:solidFill>
                <a:latin typeface="나눔고딕"/>
              </a:rPr>
              <a:t> 하며</a:t>
            </a:r>
            <a:r>
              <a:rPr lang="en-US" altLang="ko-KR" dirty="0">
                <a:solidFill>
                  <a:srgbClr val="2F2F2F"/>
                </a:solidFill>
                <a:latin typeface="나눔고딕"/>
              </a:rPr>
              <a:t>, </a:t>
            </a:r>
            <a:r>
              <a:rPr lang="ko-KR" altLang="en-US" dirty="0">
                <a:solidFill>
                  <a:srgbClr val="2F2F2F"/>
                </a:solidFill>
                <a:latin typeface="나눔고딕"/>
              </a:rPr>
              <a:t>일반적으로 </a:t>
            </a:r>
            <a:r>
              <a:rPr lang="ko-KR" altLang="en-US" dirty="0" err="1">
                <a:solidFill>
                  <a:srgbClr val="2F2F2F"/>
                </a:solidFill>
                <a:latin typeface="나눔고딕"/>
              </a:rPr>
              <a:t>고체상</a:t>
            </a:r>
            <a:r>
              <a:rPr lang="ko-KR" altLang="en-US" dirty="0">
                <a:solidFill>
                  <a:srgbClr val="2F2F2F"/>
                </a:solidFill>
                <a:latin typeface="나눔고딕"/>
              </a:rPr>
              <a:t> 화학합성법으로 실험실에서 합성되고</a:t>
            </a:r>
            <a:r>
              <a:rPr lang="en-US" altLang="ko-KR" dirty="0">
                <a:solidFill>
                  <a:srgbClr val="2F2F2F"/>
                </a:solidFill>
                <a:latin typeface="나눔고딕"/>
              </a:rPr>
              <a:t>, </a:t>
            </a:r>
            <a:r>
              <a:rPr lang="ko-KR" altLang="en-US" dirty="0">
                <a:solidFill>
                  <a:srgbClr val="2F2F2F"/>
                </a:solidFill>
                <a:latin typeface="나눔고딕"/>
              </a:rPr>
              <a:t>이를 합성하는 비용은 길이에 직접적으로 비례한다</a:t>
            </a:r>
            <a:r>
              <a:rPr lang="en-US" altLang="ko-KR" dirty="0">
                <a:solidFill>
                  <a:srgbClr val="2F2F2F"/>
                </a:solidFill>
                <a:latin typeface="나눔고딕"/>
              </a:rPr>
              <a:t>. </a:t>
            </a:r>
            <a:r>
              <a:rPr lang="ko-KR" altLang="en-US" dirty="0">
                <a:solidFill>
                  <a:srgbClr val="2F2F2F"/>
                </a:solidFill>
                <a:latin typeface="나눔고딕"/>
              </a:rPr>
              <a:t>합성된 </a:t>
            </a:r>
            <a:r>
              <a:rPr lang="ko-KR" altLang="en-US" dirty="0" err="1">
                <a:solidFill>
                  <a:srgbClr val="2F2F2F"/>
                </a:solidFill>
                <a:latin typeface="나눔고딕"/>
              </a:rPr>
              <a:t>올리고뉴클레오타이드는</a:t>
            </a:r>
            <a:r>
              <a:rPr lang="ko-KR" altLang="en-US" dirty="0">
                <a:solidFill>
                  <a:srgbClr val="2F2F2F"/>
                </a:solidFill>
                <a:latin typeface="나눔고딕"/>
              </a:rPr>
              <a:t> 고전적인 왓슨</a:t>
            </a:r>
            <a:r>
              <a:rPr lang="en-US" altLang="ko-KR" dirty="0">
                <a:solidFill>
                  <a:srgbClr val="2F2F2F"/>
                </a:solidFill>
                <a:latin typeface="나눔고딕"/>
              </a:rPr>
              <a:t>-</a:t>
            </a:r>
            <a:r>
              <a:rPr lang="ko-KR" altLang="en-US" dirty="0">
                <a:solidFill>
                  <a:srgbClr val="2F2F2F"/>
                </a:solidFill>
                <a:latin typeface="나눔고딕"/>
              </a:rPr>
              <a:t>크릭 </a:t>
            </a:r>
            <a:r>
              <a:rPr lang="ko-KR" altLang="en-US" dirty="0" err="1">
                <a:solidFill>
                  <a:srgbClr val="2F2F2F"/>
                </a:solidFill>
                <a:latin typeface="나눔고딕"/>
              </a:rPr>
              <a:t>염기쌍</a:t>
            </a:r>
            <a:r>
              <a:rPr lang="ko-KR" altLang="en-US" dirty="0">
                <a:solidFill>
                  <a:srgbClr val="2F2F2F"/>
                </a:solidFill>
                <a:latin typeface="나눔고딕"/>
              </a:rPr>
              <a:t> 규칙에 따라 표적 서열에 결합하여 이중 가닥 핵산 분자를 형성하므로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a:t>
            </a:r>
            <a:r>
              <a:rPr lang="ko-KR" altLang="en-US" dirty="0" err="1">
                <a:solidFill>
                  <a:srgbClr val="2F2F2F"/>
                </a:solidFill>
                <a:latin typeface="나눔고딕"/>
              </a:rPr>
              <a:t>를</a:t>
            </a:r>
            <a:r>
              <a:rPr lang="ko-KR" altLang="en-US" dirty="0">
                <a:solidFill>
                  <a:srgbClr val="2F2F2F"/>
                </a:solidFill>
                <a:latin typeface="나눔고딕"/>
              </a:rPr>
              <a:t> 감지할 수 있는 </a:t>
            </a:r>
            <a:r>
              <a:rPr lang="ko-KR" altLang="en-US" dirty="0" err="1">
                <a:solidFill>
                  <a:srgbClr val="2F2F2F"/>
                </a:solidFill>
                <a:latin typeface="나눔고딕"/>
              </a:rPr>
              <a:t>탐침</a:t>
            </a:r>
            <a:r>
              <a:rPr lang="en-US" altLang="ko-KR" dirty="0">
                <a:solidFill>
                  <a:srgbClr val="2F2F2F"/>
                </a:solidFill>
                <a:latin typeface="나눔고딕"/>
              </a:rPr>
              <a:t>(</a:t>
            </a:r>
            <a:r>
              <a:rPr lang="en" altLang="ko-KR" dirty="0">
                <a:solidFill>
                  <a:srgbClr val="2F2F2F"/>
                </a:solidFill>
                <a:latin typeface="나눔고딕"/>
              </a:rPr>
              <a:t>probe)</a:t>
            </a:r>
            <a:r>
              <a:rPr lang="ko-KR" altLang="en-US" dirty="0" err="1">
                <a:solidFill>
                  <a:srgbClr val="2F2F2F"/>
                </a:solidFill>
                <a:latin typeface="나눔고딕"/>
              </a:rPr>
              <a:t>으로</a:t>
            </a:r>
            <a:r>
              <a:rPr lang="ko-KR" altLang="en-US" dirty="0">
                <a:solidFill>
                  <a:srgbClr val="2F2F2F"/>
                </a:solidFill>
                <a:latin typeface="나눔고딕"/>
              </a:rPr>
              <a:t> 역할을 한다</a:t>
            </a:r>
            <a:r>
              <a:rPr lang="en-US" altLang="ko-KR" dirty="0">
                <a:solidFill>
                  <a:srgbClr val="2F2F2F"/>
                </a:solidFill>
                <a:latin typeface="나눔고딕"/>
              </a:rPr>
              <a:t>. </a:t>
            </a:r>
            <a:r>
              <a:rPr lang="ko-KR" altLang="en-US" dirty="0">
                <a:solidFill>
                  <a:srgbClr val="2F2F2F"/>
                </a:solidFill>
                <a:latin typeface="나눔고딕"/>
              </a:rPr>
              <a:t>그러므로 </a:t>
            </a:r>
            <a:r>
              <a:rPr lang="ko-KR" altLang="en-US" dirty="0" err="1">
                <a:solidFill>
                  <a:srgbClr val="2F2F2F"/>
                </a:solidFill>
                <a:latin typeface="나눔고딕"/>
              </a:rPr>
              <a:t>올리고뉴클레오타이드의</a:t>
            </a:r>
            <a:r>
              <a:rPr lang="ko-KR" altLang="en-US" dirty="0">
                <a:solidFill>
                  <a:srgbClr val="2F2F2F"/>
                </a:solidFill>
                <a:latin typeface="나눔고딕"/>
              </a:rPr>
              <a:t> 염기서열은 표적 서열 부분에 따라 정해진다</a:t>
            </a:r>
            <a:r>
              <a:rPr lang="en-US" altLang="ko-KR" dirty="0">
                <a:solidFill>
                  <a:srgbClr val="2F2F2F"/>
                </a:solidFill>
                <a:latin typeface="나눔고딕"/>
              </a:rPr>
              <a:t>.</a:t>
            </a:r>
            <a:endParaRPr lang="en-US" altLang="ko-KR" dirty="0">
              <a:latin typeface="Dotum" panose="020B0600000101010101" pitchFamily="34" charset="-127"/>
              <a:ea typeface="Dotum" panose="020B0600000101010101" pitchFamily="34" charset="-12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ko-KR" dirty="0">
              <a:latin typeface="Dotum" panose="020B0600000101010101" pitchFamily="34" charset="-127"/>
              <a:ea typeface="Dotum" panose="020B0600000101010101" pitchFamily="34" charset="-127"/>
            </a:endParaRPr>
          </a:p>
          <a:p>
            <a:endParaRPr kumimoji="1" lang="ko-KR" altLang="en-US" dirty="0"/>
          </a:p>
        </p:txBody>
      </p:sp>
    </p:spTree>
    <p:extLst>
      <p:ext uri="{BB962C8B-B14F-4D97-AF65-F5344CB8AC3E}">
        <p14:creationId xmlns:p14="http://schemas.microsoft.com/office/powerpoint/2010/main" val="88787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13bdf8a43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13bdf8a4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992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err="1">
                <a:solidFill>
                  <a:srgbClr val="2F2F2F"/>
                </a:solidFill>
                <a:latin typeface="나눔고딕"/>
              </a:rPr>
              <a:t>올리고뉴클레오타이드</a:t>
            </a:r>
            <a:r>
              <a:rPr lang="en-US" altLang="ko-KR" dirty="0">
                <a:solidFill>
                  <a:srgbClr val="2F2F2F"/>
                </a:solidFill>
                <a:latin typeface="나눔고딕"/>
              </a:rPr>
              <a:t>(</a:t>
            </a:r>
            <a:r>
              <a:rPr lang="en" altLang="ko-KR" dirty="0">
                <a:solidFill>
                  <a:srgbClr val="2F2F2F"/>
                </a:solidFill>
                <a:latin typeface="나눔고딕"/>
              </a:rPr>
              <a:t>oligonucleotide)</a:t>
            </a:r>
            <a:r>
              <a:rPr lang="ko-KR" altLang="en-US" dirty="0">
                <a:solidFill>
                  <a:srgbClr val="2F2F2F"/>
                </a:solidFill>
                <a:latin typeface="나눔고딕"/>
              </a:rPr>
              <a:t>는 일반적으로 실험실에서 생물학 및 </a:t>
            </a:r>
            <a:r>
              <a:rPr lang="ko-KR" altLang="en-US" dirty="0" err="1">
                <a:solidFill>
                  <a:srgbClr val="2F2F2F"/>
                </a:solidFill>
                <a:latin typeface="나눔고딕"/>
              </a:rPr>
              <a:t>유전체학</a:t>
            </a:r>
            <a:r>
              <a:rPr lang="en-US" altLang="ko-KR" dirty="0">
                <a:solidFill>
                  <a:srgbClr val="2F2F2F"/>
                </a:solidFill>
                <a:latin typeface="나눔고딕"/>
              </a:rPr>
              <a:t>, </a:t>
            </a:r>
            <a:r>
              <a:rPr lang="ko-KR" altLang="en-US" dirty="0">
                <a:solidFill>
                  <a:srgbClr val="2F2F2F"/>
                </a:solidFill>
                <a:latin typeface="나눔고딕"/>
              </a:rPr>
              <a:t>생화학</a:t>
            </a:r>
            <a:r>
              <a:rPr lang="en-US" altLang="ko-KR" dirty="0">
                <a:solidFill>
                  <a:srgbClr val="2F2F2F"/>
                </a:solidFill>
                <a:latin typeface="나눔고딕"/>
              </a:rPr>
              <a:t>, </a:t>
            </a:r>
            <a:r>
              <a:rPr lang="ko-KR" altLang="en-US" dirty="0">
                <a:solidFill>
                  <a:srgbClr val="2F2F2F"/>
                </a:solidFill>
                <a:latin typeface="나눔고딕"/>
              </a:rPr>
              <a:t>분자생물학적 연구나 실질적으로 유전자 검사를 위해 합성한 </a:t>
            </a:r>
            <a:r>
              <a:rPr lang="ko-KR" altLang="en-US" dirty="0" err="1">
                <a:solidFill>
                  <a:srgbClr val="2F2F2F"/>
                </a:solidFill>
                <a:latin typeface="나눔고딕"/>
              </a:rPr>
              <a:t>짧은가닥</a:t>
            </a:r>
            <a:r>
              <a:rPr lang="ko-KR" altLang="en-US" dirty="0">
                <a:solidFill>
                  <a:srgbClr val="2F2F2F"/>
                </a:solidFill>
                <a:latin typeface="나눔고딕"/>
              </a:rPr>
              <a:t>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 </a:t>
            </a:r>
            <a:r>
              <a:rPr lang="ko-KR" altLang="en-US" dirty="0">
                <a:solidFill>
                  <a:srgbClr val="2F2F2F"/>
                </a:solidFill>
                <a:latin typeface="나눔고딕"/>
              </a:rPr>
              <a:t>분자이다</a:t>
            </a:r>
            <a:r>
              <a:rPr lang="en-US" altLang="ko-KR" dirty="0">
                <a:solidFill>
                  <a:srgbClr val="2F2F2F"/>
                </a:solidFill>
                <a:latin typeface="나눔고딕"/>
              </a:rPr>
              <a:t>. </a:t>
            </a:r>
            <a:r>
              <a:rPr lang="ko-KR" altLang="en-US" dirty="0">
                <a:solidFill>
                  <a:srgbClr val="2F2F2F"/>
                </a:solidFill>
                <a:latin typeface="나눔고딕"/>
              </a:rPr>
              <a:t>이는 질병 진단 연구</a:t>
            </a:r>
            <a:r>
              <a:rPr lang="en-US" altLang="ko-KR" dirty="0">
                <a:solidFill>
                  <a:srgbClr val="2F2F2F"/>
                </a:solidFill>
                <a:latin typeface="나눔고딕"/>
              </a:rPr>
              <a:t>, </a:t>
            </a:r>
            <a:r>
              <a:rPr lang="ko-KR" altLang="en-US" dirty="0">
                <a:solidFill>
                  <a:srgbClr val="2F2F2F"/>
                </a:solidFill>
                <a:latin typeface="나눔고딕"/>
              </a:rPr>
              <a:t>유전자 검사 및 치료</a:t>
            </a:r>
            <a:r>
              <a:rPr lang="en-US" altLang="ko-KR" dirty="0">
                <a:solidFill>
                  <a:srgbClr val="2F2F2F"/>
                </a:solidFill>
                <a:latin typeface="나눔고딕"/>
              </a:rPr>
              <a:t>, </a:t>
            </a:r>
            <a:r>
              <a:rPr lang="ko-KR" altLang="en-US" dirty="0">
                <a:solidFill>
                  <a:srgbClr val="2F2F2F"/>
                </a:solidFill>
                <a:latin typeface="나눔고딕"/>
              </a:rPr>
              <a:t>법의학 등에 다양하게 적용되고 있다</a:t>
            </a:r>
            <a:r>
              <a:rPr lang="en-US" altLang="ko-KR" dirty="0">
                <a:solidFill>
                  <a:srgbClr val="2F2F2F"/>
                </a:solidFill>
                <a:latin typeface="나눔고딕"/>
              </a:rPr>
              <a:t>. </a:t>
            </a:r>
            <a:r>
              <a:rPr lang="ko-KR" altLang="en-US" dirty="0">
                <a:solidFill>
                  <a:srgbClr val="2F2F2F"/>
                </a:solidFill>
                <a:latin typeface="나눔고딕"/>
              </a:rPr>
              <a:t>가장 기본적인 </a:t>
            </a:r>
            <a:r>
              <a:rPr lang="ko-KR" altLang="en-US" dirty="0" err="1">
                <a:solidFill>
                  <a:srgbClr val="2F2F2F"/>
                </a:solidFill>
                <a:latin typeface="나눔고딕"/>
              </a:rPr>
              <a:t>응용방식은</a:t>
            </a:r>
            <a:r>
              <a:rPr lang="ko-KR" altLang="en-US" dirty="0">
                <a:solidFill>
                  <a:srgbClr val="2F2F2F"/>
                </a:solidFill>
                <a:latin typeface="나눔고딕"/>
              </a:rPr>
              <a:t> 표적 서열에 대해 상보적인 가닥을 합성하는 원리로 적용된다</a:t>
            </a:r>
            <a:r>
              <a:rPr lang="en-US" altLang="ko-KR" dirty="0">
                <a:solidFill>
                  <a:srgbClr val="2F2F2F"/>
                </a:solidFill>
                <a:latin typeface="나눔고딕"/>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a:solidFill>
                  <a:srgbClr val="2F2F2F"/>
                </a:solidFill>
                <a:latin typeface="나눔고딕"/>
              </a:rPr>
              <a:t>또한 </a:t>
            </a:r>
            <a:r>
              <a:rPr lang="ko-KR" altLang="en-US" dirty="0" err="1">
                <a:solidFill>
                  <a:srgbClr val="2F2F2F"/>
                </a:solidFill>
                <a:latin typeface="나눔고딕"/>
              </a:rPr>
              <a:t>올리고뉴클레오타이드의</a:t>
            </a:r>
            <a:r>
              <a:rPr lang="ko-KR" altLang="en-US" dirty="0">
                <a:solidFill>
                  <a:srgbClr val="2F2F2F"/>
                </a:solidFill>
                <a:latin typeface="나눔고딕"/>
              </a:rPr>
              <a:t> 길이는 일반적으로 접미사 </a:t>
            </a:r>
            <a:r>
              <a:rPr lang="en-US" altLang="ko-KR" dirty="0">
                <a:solidFill>
                  <a:srgbClr val="2F2F2F"/>
                </a:solidFill>
                <a:latin typeface="나눔고딕"/>
              </a:rPr>
              <a:t>"-</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a:solidFill>
                  <a:srgbClr val="2F2F2F"/>
                </a:solidFill>
                <a:latin typeface="나눔고딕"/>
              </a:rPr>
              <a:t>로 나타낸다</a:t>
            </a:r>
            <a:r>
              <a:rPr lang="en-US" altLang="ko-KR" dirty="0">
                <a:solidFill>
                  <a:srgbClr val="2F2F2F"/>
                </a:solidFill>
                <a:latin typeface="나눔고딕"/>
              </a:rPr>
              <a:t>. </a:t>
            </a:r>
            <a:r>
              <a:rPr lang="ko-KR" altLang="en-US" dirty="0">
                <a:solidFill>
                  <a:srgbClr val="2F2F2F"/>
                </a:solidFill>
                <a:latin typeface="나눔고딕"/>
              </a:rPr>
              <a:t>이를테면 </a:t>
            </a:r>
            <a:r>
              <a:rPr lang="en-US" altLang="ko-KR" dirty="0">
                <a:solidFill>
                  <a:srgbClr val="2F2F2F"/>
                </a:solidFill>
                <a:latin typeface="나눔고딕"/>
              </a:rPr>
              <a:t>10</a:t>
            </a:r>
            <a:r>
              <a:rPr lang="ko-KR" altLang="en-US" dirty="0">
                <a:solidFill>
                  <a:srgbClr val="2F2F2F"/>
                </a:solidFill>
                <a:latin typeface="나눔고딕"/>
              </a:rPr>
              <a:t>개의 </a:t>
            </a:r>
            <a:r>
              <a:rPr lang="ko-KR" altLang="en-US" dirty="0" err="1">
                <a:solidFill>
                  <a:srgbClr val="2F2F2F"/>
                </a:solidFill>
                <a:latin typeface="나눔고딕"/>
              </a:rPr>
              <a:t>올리고뉴클레오타이드를</a:t>
            </a:r>
            <a:r>
              <a:rPr lang="ko-KR" altLang="en-US" dirty="0">
                <a:solidFill>
                  <a:srgbClr val="2F2F2F"/>
                </a:solidFill>
                <a:latin typeface="나눔고딕"/>
              </a:rPr>
              <a:t> 포함할 경우 </a:t>
            </a:r>
            <a:r>
              <a:rPr lang="en-US" altLang="ko-KR" dirty="0">
                <a:solidFill>
                  <a:srgbClr val="2F2F2F"/>
                </a:solidFill>
                <a:latin typeface="나눔고딕"/>
              </a:rPr>
              <a:t>"10-</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err="1">
                <a:solidFill>
                  <a:srgbClr val="2F2F2F"/>
                </a:solidFill>
                <a:latin typeface="나눔고딕"/>
              </a:rPr>
              <a:t>라고</a:t>
            </a:r>
            <a:r>
              <a:rPr lang="ko-KR" altLang="en-US" dirty="0">
                <a:solidFill>
                  <a:srgbClr val="2F2F2F"/>
                </a:solidFill>
                <a:latin typeface="나눔고딕"/>
              </a:rPr>
              <a:t> 하며</a:t>
            </a:r>
            <a:r>
              <a:rPr lang="en-US" altLang="ko-KR" dirty="0">
                <a:solidFill>
                  <a:srgbClr val="2F2F2F"/>
                </a:solidFill>
                <a:latin typeface="나눔고딕"/>
              </a:rPr>
              <a:t>, </a:t>
            </a:r>
            <a:r>
              <a:rPr lang="ko-KR" altLang="en-US" dirty="0">
                <a:solidFill>
                  <a:srgbClr val="2F2F2F"/>
                </a:solidFill>
                <a:latin typeface="나눔고딕"/>
              </a:rPr>
              <a:t>일반적으로 </a:t>
            </a:r>
            <a:r>
              <a:rPr lang="ko-KR" altLang="en-US" dirty="0" err="1">
                <a:solidFill>
                  <a:srgbClr val="2F2F2F"/>
                </a:solidFill>
                <a:latin typeface="나눔고딕"/>
              </a:rPr>
              <a:t>고체상</a:t>
            </a:r>
            <a:r>
              <a:rPr lang="ko-KR" altLang="en-US" dirty="0">
                <a:solidFill>
                  <a:srgbClr val="2F2F2F"/>
                </a:solidFill>
                <a:latin typeface="나눔고딕"/>
              </a:rPr>
              <a:t> 화학합성법으로 실험실에서 합성되고</a:t>
            </a:r>
            <a:r>
              <a:rPr lang="en-US" altLang="ko-KR" dirty="0">
                <a:solidFill>
                  <a:srgbClr val="2F2F2F"/>
                </a:solidFill>
                <a:latin typeface="나눔고딕"/>
              </a:rPr>
              <a:t>, </a:t>
            </a:r>
            <a:r>
              <a:rPr lang="ko-KR" altLang="en-US" dirty="0">
                <a:solidFill>
                  <a:srgbClr val="2F2F2F"/>
                </a:solidFill>
                <a:latin typeface="나눔고딕"/>
              </a:rPr>
              <a:t>이를 합성하는 비용은 길이에 직접적으로 비례한다</a:t>
            </a:r>
            <a:r>
              <a:rPr lang="en-US" altLang="ko-KR" dirty="0">
                <a:solidFill>
                  <a:srgbClr val="2F2F2F"/>
                </a:solidFill>
                <a:latin typeface="나눔고딕"/>
              </a:rPr>
              <a:t>. </a:t>
            </a:r>
            <a:r>
              <a:rPr lang="ko-KR" altLang="en-US" dirty="0">
                <a:solidFill>
                  <a:srgbClr val="2F2F2F"/>
                </a:solidFill>
                <a:latin typeface="나눔고딕"/>
              </a:rPr>
              <a:t>합성된 </a:t>
            </a:r>
            <a:r>
              <a:rPr lang="ko-KR" altLang="en-US" dirty="0" err="1">
                <a:solidFill>
                  <a:srgbClr val="2F2F2F"/>
                </a:solidFill>
                <a:latin typeface="나눔고딕"/>
              </a:rPr>
              <a:t>올리고뉴클레오타이드는</a:t>
            </a:r>
            <a:r>
              <a:rPr lang="ko-KR" altLang="en-US" dirty="0">
                <a:solidFill>
                  <a:srgbClr val="2F2F2F"/>
                </a:solidFill>
                <a:latin typeface="나눔고딕"/>
              </a:rPr>
              <a:t> 고전적인 왓슨</a:t>
            </a:r>
            <a:r>
              <a:rPr lang="en-US" altLang="ko-KR" dirty="0">
                <a:solidFill>
                  <a:srgbClr val="2F2F2F"/>
                </a:solidFill>
                <a:latin typeface="나눔고딕"/>
              </a:rPr>
              <a:t>-</a:t>
            </a:r>
            <a:r>
              <a:rPr lang="ko-KR" altLang="en-US" dirty="0">
                <a:solidFill>
                  <a:srgbClr val="2F2F2F"/>
                </a:solidFill>
                <a:latin typeface="나눔고딕"/>
              </a:rPr>
              <a:t>크릭 </a:t>
            </a:r>
            <a:r>
              <a:rPr lang="ko-KR" altLang="en-US" dirty="0" err="1">
                <a:solidFill>
                  <a:srgbClr val="2F2F2F"/>
                </a:solidFill>
                <a:latin typeface="나눔고딕"/>
              </a:rPr>
              <a:t>염기쌍</a:t>
            </a:r>
            <a:r>
              <a:rPr lang="ko-KR" altLang="en-US" dirty="0">
                <a:solidFill>
                  <a:srgbClr val="2F2F2F"/>
                </a:solidFill>
                <a:latin typeface="나눔고딕"/>
              </a:rPr>
              <a:t> 규칙에 따라 표적 서열에 결합하여 이중 가닥 핵산 분자를 형성하므로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a:t>
            </a:r>
            <a:r>
              <a:rPr lang="ko-KR" altLang="en-US" dirty="0" err="1">
                <a:solidFill>
                  <a:srgbClr val="2F2F2F"/>
                </a:solidFill>
                <a:latin typeface="나눔고딕"/>
              </a:rPr>
              <a:t>를</a:t>
            </a:r>
            <a:r>
              <a:rPr lang="ko-KR" altLang="en-US" dirty="0">
                <a:solidFill>
                  <a:srgbClr val="2F2F2F"/>
                </a:solidFill>
                <a:latin typeface="나눔고딕"/>
              </a:rPr>
              <a:t> 감지할 수 있는 </a:t>
            </a:r>
            <a:r>
              <a:rPr lang="ko-KR" altLang="en-US" dirty="0" err="1">
                <a:solidFill>
                  <a:srgbClr val="2F2F2F"/>
                </a:solidFill>
                <a:latin typeface="나눔고딕"/>
              </a:rPr>
              <a:t>탐침</a:t>
            </a:r>
            <a:r>
              <a:rPr lang="en-US" altLang="ko-KR" dirty="0">
                <a:solidFill>
                  <a:srgbClr val="2F2F2F"/>
                </a:solidFill>
                <a:latin typeface="나눔고딕"/>
              </a:rPr>
              <a:t>(</a:t>
            </a:r>
            <a:r>
              <a:rPr lang="en" altLang="ko-KR" dirty="0">
                <a:solidFill>
                  <a:srgbClr val="2F2F2F"/>
                </a:solidFill>
                <a:latin typeface="나눔고딕"/>
              </a:rPr>
              <a:t>probe)</a:t>
            </a:r>
            <a:r>
              <a:rPr lang="ko-KR" altLang="en-US" dirty="0" err="1">
                <a:solidFill>
                  <a:srgbClr val="2F2F2F"/>
                </a:solidFill>
                <a:latin typeface="나눔고딕"/>
              </a:rPr>
              <a:t>으로</a:t>
            </a:r>
            <a:r>
              <a:rPr lang="ko-KR" altLang="en-US" dirty="0">
                <a:solidFill>
                  <a:srgbClr val="2F2F2F"/>
                </a:solidFill>
                <a:latin typeface="나눔고딕"/>
              </a:rPr>
              <a:t> 역할을 한다</a:t>
            </a:r>
            <a:r>
              <a:rPr lang="en-US" altLang="ko-KR" dirty="0">
                <a:solidFill>
                  <a:srgbClr val="2F2F2F"/>
                </a:solidFill>
                <a:latin typeface="나눔고딕"/>
              </a:rPr>
              <a:t>. </a:t>
            </a:r>
            <a:r>
              <a:rPr lang="ko-KR" altLang="en-US" dirty="0">
                <a:solidFill>
                  <a:srgbClr val="2F2F2F"/>
                </a:solidFill>
                <a:latin typeface="나눔고딕"/>
              </a:rPr>
              <a:t>그러므로 </a:t>
            </a:r>
            <a:r>
              <a:rPr lang="ko-KR" altLang="en-US" dirty="0" err="1">
                <a:solidFill>
                  <a:srgbClr val="2F2F2F"/>
                </a:solidFill>
                <a:latin typeface="나눔고딕"/>
              </a:rPr>
              <a:t>올리고뉴클레오타이드의</a:t>
            </a:r>
            <a:r>
              <a:rPr lang="ko-KR" altLang="en-US" dirty="0">
                <a:solidFill>
                  <a:srgbClr val="2F2F2F"/>
                </a:solidFill>
                <a:latin typeface="나눔고딕"/>
              </a:rPr>
              <a:t> 염기서열은 표적 서열 부분에 따라 정해진다</a:t>
            </a:r>
            <a:r>
              <a:rPr lang="en-US" altLang="ko-KR" dirty="0">
                <a:solidFill>
                  <a:srgbClr val="2F2F2F"/>
                </a:solidFill>
                <a:latin typeface="나눔고딕"/>
              </a:rPr>
              <a:t>.</a:t>
            </a:r>
            <a:endParaRPr lang="en-US" altLang="ko-KR" dirty="0">
              <a:latin typeface="Dotum" panose="020B0600000101010101" pitchFamily="34" charset="-127"/>
              <a:ea typeface="Dotum" panose="020B0600000101010101" pitchFamily="34" charset="-12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ko-KR" dirty="0">
              <a:latin typeface="Dotum" panose="020B0600000101010101" pitchFamily="34" charset="-127"/>
              <a:ea typeface="Dotum" panose="020B0600000101010101" pitchFamily="34" charset="-127"/>
            </a:endParaRPr>
          </a:p>
          <a:p>
            <a:endParaRPr kumimoji="1" lang="ko-KR" altLang="en-US" dirty="0"/>
          </a:p>
        </p:txBody>
      </p:sp>
    </p:spTree>
    <p:extLst>
      <p:ext uri="{BB962C8B-B14F-4D97-AF65-F5344CB8AC3E}">
        <p14:creationId xmlns:p14="http://schemas.microsoft.com/office/powerpoint/2010/main" val="86234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err="1">
                <a:solidFill>
                  <a:srgbClr val="2F2F2F"/>
                </a:solidFill>
                <a:latin typeface="나눔고딕"/>
              </a:rPr>
              <a:t>올리고뉴클레오타이드</a:t>
            </a:r>
            <a:r>
              <a:rPr lang="en-US" altLang="ko-KR" dirty="0">
                <a:solidFill>
                  <a:srgbClr val="2F2F2F"/>
                </a:solidFill>
                <a:latin typeface="나눔고딕"/>
              </a:rPr>
              <a:t>(</a:t>
            </a:r>
            <a:r>
              <a:rPr lang="en" altLang="ko-KR" dirty="0">
                <a:solidFill>
                  <a:srgbClr val="2F2F2F"/>
                </a:solidFill>
                <a:latin typeface="나눔고딕"/>
              </a:rPr>
              <a:t>oligonucleotide)</a:t>
            </a:r>
            <a:r>
              <a:rPr lang="ko-KR" altLang="en-US" dirty="0">
                <a:solidFill>
                  <a:srgbClr val="2F2F2F"/>
                </a:solidFill>
                <a:latin typeface="나눔고딕"/>
              </a:rPr>
              <a:t>는 일반적으로 실험실에서 생물학 및 </a:t>
            </a:r>
            <a:r>
              <a:rPr lang="ko-KR" altLang="en-US" dirty="0" err="1">
                <a:solidFill>
                  <a:srgbClr val="2F2F2F"/>
                </a:solidFill>
                <a:latin typeface="나눔고딕"/>
              </a:rPr>
              <a:t>유전체학</a:t>
            </a:r>
            <a:r>
              <a:rPr lang="en-US" altLang="ko-KR" dirty="0">
                <a:solidFill>
                  <a:srgbClr val="2F2F2F"/>
                </a:solidFill>
                <a:latin typeface="나눔고딕"/>
              </a:rPr>
              <a:t>, </a:t>
            </a:r>
            <a:r>
              <a:rPr lang="ko-KR" altLang="en-US" dirty="0">
                <a:solidFill>
                  <a:srgbClr val="2F2F2F"/>
                </a:solidFill>
                <a:latin typeface="나눔고딕"/>
              </a:rPr>
              <a:t>생화학</a:t>
            </a:r>
            <a:r>
              <a:rPr lang="en-US" altLang="ko-KR" dirty="0">
                <a:solidFill>
                  <a:srgbClr val="2F2F2F"/>
                </a:solidFill>
                <a:latin typeface="나눔고딕"/>
              </a:rPr>
              <a:t>, </a:t>
            </a:r>
            <a:r>
              <a:rPr lang="ko-KR" altLang="en-US" dirty="0">
                <a:solidFill>
                  <a:srgbClr val="2F2F2F"/>
                </a:solidFill>
                <a:latin typeface="나눔고딕"/>
              </a:rPr>
              <a:t>분자생물학적 연구나 실질적으로 유전자 검사를 위해 합성한 </a:t>
            </a:r>
            <a:r>
              <a:rPr lang="ko-KR" altLang="en-US" dirty="0" err="1">
                <a:solidFill>
                  <a:srgbClr val="2F2F2F"/>
                </a:solidFill>
                <a:latin typeface="나눔고딕"/>
              </a:rPr>
              <a:t>짧은가닥</a:t>
            </a:r>
            <a:r>
              <a:rPr lang="ko-KR" altLang="en-US" dirty="0">
                <a:solidFill>
                  <a:srgbClr val="2F2F2F"/>
                </a:solidFill>
                <a:latin typeface="나눔고딕"/>
              </a:rPr>
              <a:t>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 </a:t>
            </a:r>
            <a:r>
              <a:rPr lang="ko-KR" altLang="en-US" dirty="0">
                <a:solidFill>
                  <a:srgbClr val="2F2F2F"/>
                </a:solidFill>
                <a:latin typeface="나눔고딕"/>
              </a:rPr>
              <a:t>분자이다</a:t>
            </a:r>
            <a:r>
              <a:rPr lang="en-US" altLang="ko-KR" dirty="0">
                <a:solidFill>
                  <a:srgbClr val="2F2F2F"/>
                </a:solidFill>
                <a:latin typeface="나눔고딕"/>
              </a:rPr>
              <a:t>. </a:t>
            </a:r>
            <a:r>
              <a:rPr lang="ko-KR" altLang="en-US" dirty="0">
                <a:solidFill>
                  <a:srgbClr val="2F2F2F"/>
                </a:solidFill>
                <a:latin typeface="나눔고딕"/>
              </a:rPr>
              <a:t>이는 질병 진단 연구</a:t>
            </a:r>
            <a:r>
              <a:rPr lang="en-US" altLang="ko-KR" dirty="0">
                <a:solidFill>
                  <a:srgbClr val="2F2F2F"/>
                </a:solidFill>
                <a:latin typeface="나눔고딕"/>
              </a:rPr>
              <a:t>, </a:t>
            </a:r>
            <a:r>
              <a:rPr lang="ko-KR" altLang="en-US" dirty="0">
                <a:solidFill>
                  <a:srgbClr val="2F2F2F"/>
                </a:solidFill>
                <a:latin typeface="나눔고딕"/>
              </a:rPr>
              <a:t>유전자 검사 및 치료</a:t>
            </a:r>
            <a:r>
              <a:rPr lang="en-US" altLang="ko-KR" dirty="0">
                <a:solidFill>
                  <a:srgbClr val="2F2F2F"/>
                </a:solidFill>
                <a:latin typeface="나눔고딕"/>
              </a:rPr>
              <a:t>, </a:t>
            </a:r>
            <a:r>
              <a:rPr lang="ko-KR" altLang="en-US" dirty="0">
                <a:solidFill>
                  <a:srgbClr val="2F2F2F"/>
                </a:solidFill>
                <a:latin typeface="나눔고딕"/>
              </a:rPr>
              <a:t>법의학 등에 다양하게 적용되고 있다</a:t>
            </a:r>
            <a:r>
              <a:rPr lang="en-US" altLang="ko-KR" dirty="0">
                <a:solidFill>
                  <a:srgbClr val="2F2F2F"/>
                </a:solidFill>
                <a:latin typeface="나눔고딕"/>
              </a:rPr>
              <a:t>. </a:t>
            </a:r>
            <a:r>
              <a:rPr lang="ko-KR" altLang="en-US" dirty="0">
                <a:solidFill>
                  <a:srgbClr val="2F2F2F"/>
                </a:solidFill>
                <a:latin typeface="나눔고딕"/>
              </a:rPr>
              <a:t>가장 기본적인 </a:t>
            </a:r>
            <a:r>
              <a:rPr lang="ko-KR" altLang="en-US" dirty="0" err="1">
                <a:solidFill>
                  <a:srgbClr val="2F2F2F"/>
                </a:solidFill>
                <a:latin typeface="나눔고딕"/>
              </a:rPr>
              <a:t>응용방식은</a:t>
            </a:r>
            <a:r>
              <a:rPr lang="ko-KR" altLang="en-US" dirty="0">
                <a:solidFill>
                  <a:srgbClr val="2F2F2F"/>
                </a:solidFill>
                <a:latin typeface="나눔고딕"/>
              </a:rPr>
              <a:t> 표적 서열에 대해 상보적인 가닥을 합성하는 원리로 적용된다</a:t>
            </a:r>
            <a:r>
              <a:rPr lang="en-US" altLang="ko-KR" dirty="0">
                <a:solidFill>
                  <a:srgbClr val="2F2F2F"/>
                </a:solidFill>
                <a:latin typeface="나눔고딕"/>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ko-KR" altLang="en-US" dirty="0">
                <a:solidFill>
                  <a:srgbClr val="2F2F2F"/>
                </a:solidFill>
                <a:latin typeface="나눔고딕"/>
              </a:rPr>
              <a:t>또한 </a:t>
            </a:r>
            <a:r>
              <a:rPr lang="ko-KR" altLang="en-US" dirty="0" err="1">
                <a:solidFill>
                  <a:srgbClr val="2F2F2F"/>
                </a:solidFill>
                <a:latin typeface="나눔고딕"/>
              </a:rPr>
              <a:t>올리고뉴클레오타이드의</a:t>
            </a:r>
            <a:r>
              <a:rPr lang="ko-KR" altLang="en-US" dirty="0">
                <a:solidFill>
                  <a:srgbClr val="2F2F2F"/>
                </a:solidFill>
                <a:latin typeface="나눔고딕"/>
              </a:rPr>
              <a:t> 길이는 일반적으로 접미사 </a:t>
            </a:r>
            <a:r>
              <a:rPr lang="en-US" altLang="ko-KR" dirty="0">
                <a:solidFill>
                  <a:srgbClr val="2F2F2F"/>
                </a:solidFill>
                <a:latin typeface="나눔고딕"/>
              </a:rPr>
              <a:t>"-</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a:solidFill>
                  <a:srgbClr val="2F2F2F"/>
                </a:solidFill>
                <a:latin typeface="나눔고딕"/>
              </a:rPr>
              <a:t>로 나타낸다</a:t>
            </a:r>
            <a:r>
              <a:rPr lang="en-US" altLang="ko-KR" dirty="0">
                <a:solidFill>
                  <a:srgbClr val="2F2F2F"/>
                </a:solidFill>
                <a:latin typeface="나눔고딕"/>
              </a:rPr>
              <a:t>. </a:t>
            </a:r>
            <a:r>
              <a:rPr lang="ko-KR" altLang="en-US" dirty="0">
                <a:solidFill>
                  <a:srgbClr val="2F2F2F"/>
                </a:solidFill>
                <a:latin typeface="나눔고딕"/>
              </a:rPr>
              <a:t>이를테면 </a:t>
            </a:r>
            <a:r>
              <a:rPr lang="en-US" altLang="ko-KR" dirty="0">
                <a:solidFill>
                  <a:srgbClr val="2F2F2F"/>
                </a:solidFill>
                <a:latin typeface="나눔고딕"/>
              </a:rPr>
              <a:t>10</a:t>
            </a:r>
            <a:r>
              <a:rPr lang="ko-KR" altLang="en-US" dirty="0">
                <a:solidFill>
                  <a:srgbClr val="2F2F2F"/>
                </a:solidFill>
                <a:latin typeface="나눔고딕"/>
              </a:rPr>
              <a:t>개의 </a:t>
            </a:r>
            <a:r>
              <a:rPr lang="ko-KR" altLang="en-US" dirty="0" err="1">
                <a:solidFill>
                  <a:srgbClr val="2F2F2F"/>
                </a:solidFill>
                <a:latin typeface="나눔고딕"/>
              </a:rPr>
              <a:t>올리고뉴클레오타이드를</a:t>
            </a:r>
            <a:r>
              <a:rPr lang="ko-KR" altLang="en-US" dirty="0">
                <a:solidFill>
                  <a:srgbClr val="2F2F2F"/>
                </a:solidFill>
                <a:latin typeface="나눔고딕"/>
              </a:rPr>
              <a:t> 포함할 경우 </a:t>
            </a:r>
            <a:r>
              <a:rPr lang="en-US" altLang="ko-KR" dirty="0">
                <a:solidFill>
                  <a:srgbClr val="2F2F2F"/>
                </a:solidFill>
                <a:latin typeface="나눔고딕"/>
              </a:rPr>
              <a:t>"10-</a:t>
            </a:r>
            <a:r>
              <a:rPr lang="en" altLang="ko-KR" dirty="0" err="1">
                <a:solidFill>
                  <a:srgbClr val="2F2F2F"/>
                </a:solidFill>
                <a:latin typeface="나눔고딕"/>
              </a:rPr>
              <a:t>mer</a:t>
            </a:r>
            <a:r>
              <a:rPr lang="en" altLang="ko-KR" dirty="0">
                <a:solidFill>
                  <a:srgbClr val="2F2F2F"/>
                </a:solidFill>
                <a:latin typeface="나눔고딕"/>
              </a:rPr>
              <a:t>"</a:t>
            </a:r>
            <a:r>
              <a:rPr lang="ko-KR" altLang="en-US" dirty="0" err="1">
                <a:solidFill>
                  <a:srgbClr val="2F2F2F"/>
                </a:solidFill>
                <a:latin typeface="나눔고딕"/>
              </a:rPr>
              <a:t>라고</a:t>
            </a:r>
            <a:r>
              <a:rPr lang="ko-KR" altLang="en-US" dirty="0">
                <a:solidFill>
                  <a:srgbClr val="2F2F2F"/>
                </a:solidFill>
                <a:latin typeface="나눔고딕"/>
              </a:rPr>
              <a:t> 하며</a:t>
            </a:r>
            <a:r>
              <a:rPr lang="en-US" altLang="ko-KR" dirty="0">
                <a:solidFill>
                  <a:srgbClr val="2F2F2F"/>
                </a:solidFill>
                <a:latin typeface="나눔고딕"/>
              </a:rPr>
              <a:t>, </a:t>
            </a:r>
            <a:r>
              <a:rPr lang="ko-KR" altLang="en-US" dirty="0">
                <a:solidFill>
                  <a:srgbClr val="2F2F2F"/>
                </a:solidFill>
                <a:latin typeface="나눔고딕"/>
              </a:rPr>
              <a:t>일반적으로 </a:t>
            </a:r>
            <a:r>
              <a:rPr lang="ko-KR" altLang="en-US" dirty="0" err="1">
                <a:solidFill>
                  <a:srgbClr val="2F2F2F"/>
                </a:solidFill>
                <a:latin typeface="나눔고딕"/>
              </a:rPr>
              <a:t>고체상</a:t>
            </a:r>
            <a:r>
              <a:rPr lang="ko-KR" altLang="en-US" dirty="0">
                <a:solidFill>
                  <a:srgbClr val="2F2F2F"/>
                </a:solidFill>
                <a:latin typeface="나눔고딕"/>
              </a:rPr>
              <a:t> 화학합성법으로 실험실에서 합성되고</a:t>
            </a:r>
            <a:r>
              <a:rPr lang="en-US" altLang="ko-KR" dirty="0">
                <a:solidFill>
                  <a:srgbClr val="2F2F2F"/>
                </a:solidFill>
                <a:latin typeface="나눔고딕"/>
              </a:rPr>
              <a:t>, </a:t>
            </a:r>
            <a:r>
              <a:rPr lang="ko-KR" altLang="en-US" dirty="0">
                <a:solidFill>
                  <a:srgbClr val="2F2F2F"/>
                </a:solidFill>
                <a:latin typeface="나눔고딕"/>
              </a:rPr>
              <a:t>이를 합성하는 비용은 길이에 직접적으로 비례한다</a:t>
            </a:r>
            <a:r>
              <a:rPr lang="en-US" altLang="ko-KR" dirty="0">
                <a:solidFill>
                  <a:srgbClr val="2F2F2F"/>
                </a:solidFill>
                <a:latin typeface="나눔고딕"/>
              </a:rPr>
              <a:t>. </a:t>
            </a:r>
            <a:r>
              <a:rPr lang="ko-KR" altLang="en-US" dirty="0">
                <a:solidFill>
                  <a:srgbClr val="2F2F2F"/>
                </a:solidFill>
                <a:latin typeface="나눔고딕"/>
              </a:rPr>
              <a:t>합성된 </a:t>
            </a:r>
            <a:r>
              <a:rPr lang="ko-KR" altLang="en-US" dirty="0" err="1">
                <a:solidFill>
                  <a:srgbClr val="2F2F2F"/>
                </a:solidFill>
                <a:latin typeface="나눔고딕"/>
              </a:rPr>
              <a:t>올리고뉴클레오타이드는</a:t>
            </a:r>
            <a:r>
              <a:rPr lang="ko-KR" altLang="en-US" dirty="0">
                <a:solidFill>
                  <a:srgbClr val="2F2F2F"/>
                </a:solidFill>
                <a:latin typeface="나눔고딕"/>
              </a:rPr>
              <a:t> 고전적인 왓슨</a:t>
            </a:r>
            <a:r>
              <a:rPr lang="en-US" altLang="ko-KR" dirty="0">
                <a:solidFill>
                  <a:srgbClr val="2F2F2F"/>
                </a:solidFill>
                <a:latin typeface="나눔고딕"/>
              </a:rPr>
              <a:t>-</a:t>
            </a:r>
            <a:r>
              <a:rPr lang="ko-KR" altLang="en-US" dirty="0">
                <a:solidFill>
                  <a:srgbClr val="2F2F2F"/>
                </a:solidFill>
                <a:latin typeface="나눔고딕"/>
              </a:rPr>
              <a:t>크릭 </a:t>
            </a:r>
            <a:r>
              <a:rPr lang="ko-KR" altLang="en-US" dirty="0" err="1">
                <a:solidFill>
                  <a:srgbClr val="2F2F2F"/>
                </a:solidFill>
                <a:latin typeface="나눔고딕"/>
              </a:rPr>
              <a:t>염기쌍</a:t>
            </a:r>
            <a:r>
              <a:rPr lang="ko-KR" altLang="en-US" dirty="0">
                <a:solidFill>
                  <a:srgbClr val="2F2F2F"/>
                </a:solidFill>
                <a:latin typeface="나눔고딕"/>
              </a:rPr>
              <a:t> 규칙에 따라 표적 서열에 결합하여 이중 가닥 핵산 분자를 형성하므로 </a:t>
            </a:r>
            <a:r>
              <a:rPr lang="en" altLang="ko-KR" dirty="0">
                <a:solidFill>
                  <a:srgbClr val="2F2F2F"/>
                </a:solidFill>
                <a:latin typeface="나눔고딕"/>
              </a:rPr>
              <a:t>DNA </a:t>
            </a:r>
            <a:r>
              <a:rPr lang="ko-KR" altLang="en-US" dirty="0">
                <a:solidFill>
                  <a:srgbClr val="2F2F2F"/>
                </a:solidFill>
                <a:latin typeface="나눔고딕"/>
              </a:rPr>
              <a:t>또는 </a:t>
            </a:r>
            <a:r>
              <a:rPr lang="en" altLang="ko-KR" dirty="0">
                <a:solidFill>
                  <a:srgbClr val="2F2F2F"/>
                </a:solidFill>
                <a:latin typeface="나눔고딕"/>
              </a:rPr>
              <a:t>RNA</a:t>
            </a:r>
            <a:r>
              <a:rPr lang="ko-KR" altLang="en-US" dirty="0" err="1">
                <a:solidFill>
                  <a:srgbClr val="2F2F2F"/>
                </a:solidFill>
                <a:latin typeface="나눔고딕"/>
              </a:rPr>
              <a:t>를</a:t>
            </a:r>
            <a:r>
              <a:rPr lang="ko-KR" altLang="en-US" dirty="0">
                <a:solidFill>
                  <a:srgbClr val="2F2F2F"/>
                </a:solidFill>
                <a:latin typeface="나눔고딕"/>
              </a:rPr>
              <a:t> 감지할 수 있는 </a:t>
            </a:r>
            <a:r>
              <a:rPr lang="ko-KR" altLang="en-US" dirty="0" err="1">
                <a:solidFill>
                  <a:srgbClr val="2F2F2F"/>
                </a:solidFill>
                <a:latin typeface="나눔고딕"/>
              </a:rPr>
              <a:t>탐침</a:t>
            </a:r>
            <a:r>
              <a:rPr lang="en-US" altLang="ko-KR" dirty="0">
                <a:solidFill>
                  <a:srgbClr val="2F2F2F"/>
                </a:solidFill>
                <a:latin typeface="나눔고딕"/>
              </a:rPr>
              <a:t>(</a:t>
            </a:r>
            <a:r>
              <a:rPr lang="en" altLang="ko-KR" dirty="0">
                <a:solidFill>
                  <a:srgbClr val="2F2F2F"/>
                </a:solidFill>
                <a:latin typeface="나눔고딕"/>
              </a:rPr>
              <a:t>probe)</a:t>
            </a:r>
            <a:r>
              <a:rPr lang="ko-KR" altLang="en-US" dirty="0" err="1">
                <a:solidFill>
                  <a:srgbClr val="2F2F2F"/>
                </a:solidFill>
                <a:latin typeface="나눔고딕"/>
              </a:rPr>
              <a:t>으로</a:t>
            </a:r>
            <a:r>
              <a:rPr lang="ko-KR" altLang="en-US" dirty="0">
                <a:solidFill>
                  <a:srgbClr val="2F2F2F"/>
                </a:solidFill>
                <a:latin typeface="나눔고딕"/>
              </a:rPr>
              <a:t> 역할을 한다</a:t>
            </a:r>
            <a:r>
              <a:rPr lang="en-US" altLang="ko-KR" dirty="0">
                <a:solidFill>
                  <a:srgbClr val="2F2F2F"/>
                </a:solidFill>
                <a:latin typeface="나눔고딕"/>
              </a:rPr>
              <a:t>. </a:t>
            </a:r>
            <a:r>
              <a:rPr lang="ko-KR" altLang="en-US" dirty="0">
                <a:solidFill>
                  <a:srgbClr val="2F2F2F"/>
                </a:solidFill>
                <a:latin typeface="나눔고딕"/>
              </a:rPr>
              <a:t>그러므로 </a:t>
            </a:r>
            <a:r>
              <a:rPr lang="ko-KR" altLang="en-US" dirty="0" err="1">
                <a:solidFill>
                  <a:srgbClr val="2F2F2F"/>
                </a:solidFill>
                <a:latin typeface="나눔고딕"/>
              </a:rPr>
              <a:t>올리고뉴클레오타이드의</a:t>
            </a:r>
            <a:r>
              <a:rPr lang="ko-KR" altLang="en-US" dirty="0">
                <a:solidFill>
                  <a:srgbClr val="2F2F2F"/>
                </a:solidFill>
                <a:latin typeface="나눔고딕"/>
              </a:rPr>
              <a:t> 염기서열은 표적 서열 부분에 따라 정해진다</a:t>
            </a:r>
            <a:r>
              <a:rPr lang="en-US" altLang="ko-KR" dirty="0">
                <a:solidFill>
                  <a:srgbClr val="2F2F2F"/>
                </a:solidFill>
                <a:latin typeface="나눔고딕"/>
              </a:rPr>
              <a:t>.</a:t>
            </a:r>
            <a:endParaRPr lang="en-US" altLang="ko-KR" dirty="0">
              <a:latin typeface="Dotum" panose="020B0600000101010101" pitchFamily="34" charset="-127"/>
              <a:ea typeface="Dotum" panose="020B0600000101010101" pitchFamily="34" charset="-12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ko-KR" dirty="0">
              <a:latin typeface="Dotum" panose="020B0600000101010101" pitchFamily="34" charset="-127"/>
              <a:ea typeface="Dotum" panose="020B0600000101010101" pitchFamily="34" charset="-127"/>
            </a:endParaRPr>
          </a:p>
          <a:p>
            <a:endParaRPr kumimoji="1" lang="ko-KR" altLang="en-US" dirty="0"/>
          </a:p>
        </p:txBody>
      </p:sp>
    </p:spTree>
    <p:extLst>
      <p:ext uri="{BB962C8B-B14F-4D97-AF65-F5344CB8AC3E}">
        <p14:creationId xmlns:p14="http://schemas.microsoft.com/office/powerpoint/2010/main" val="323720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kumimoji="1" lang="ko-KR" altLang="en-US" dirty="0"/>
              <a:t>타깃 유전자를 선택적으로 표적화하도록 설계될 수 있기 때문에 정밀 의학을 가능하게 함</a:t>
            </a:r>
            <a:endParaRPr kumimoji="1" lang="en-US" altLang="ko-KR" dirty="0"/>
          </a:p>
          <a:p>
            <a:r>
              <a:rPr kumimoji="1" lang="en-US" altLang="ko-KR" dirty="0"/>
              <a:t>mRNA </a:t>
            </a:r>
            <a:r>
              <a:rPr kumimoji="1" lang="ko-KR" altLang="en-US" dirty="0"/>
              <a:t>또는 </a:t>
            </a:r>
            <a:r>
              <a:rPr kumimoji="1" lang="en-US" altLang="ko-KR" dirty="0"/>
              <a:t>pre-mRNA,</a:t>
            </a:r>
            <a:r>
              <a:rPr kumimoji="1" lang="ko-KR" altLang="en-US" dirty="0"/>
              <a:t> </a:t>
            </a:r>
            <a:r>
              <a:rPr kumimoji="1" lang="en-US" altLang="ko-KR" dirty="0"/>
              <a:t>DNA</a:t>
            </a:r>
            <a:r>
              <a:rPr kumimoji="1" lang="ko-KR" altLang="en-US" dirty="0"/>
              <a:t> 자체를 공략하는 것을 목표로 함</a:t>
            </a:r>
          </a:p>
          <a:p>
            <a:endParaRPr kumimoji="1" lang="ko-KR" altLang="en-US" dirty="0"/>
          </a:p>
        </p:txBody>
      </p:sp>
    </p:spTree>
    <p:extLst>
      <p:ext uri="{BB962C8B-B14F-4D97-AF65-F5344CB8AC3E}">
        <p14:creationId xmlns:p14="http://schemas.microsoft.com/office/powerpoint/2010/main" val="202244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a:p>
            <a:r>
              <a:rPr lang="ko-KR" altLang="en-US" b="1" dirty="0"/>
              <a:t>특정 진단 검사를 무력화하는가 </a:t>
            </a:r>
            <a:br>
              <a:rPr lang="ko-KR" altLang="en-US" dirty="0"/>
            </a:br>
            <a:r>
              <a:rPr lang="ko-KR" altLang="en-US" dirty="0" err="1"/>
              <a:t>역전사</a:t>
            </a:r>
            <a:r>
              <a:rPr lang="ko-KR" altLang="en-US" dirty="0"/>
              <a:t> 중합효소 연쇄반응</a:t>
            </a:r>
            <a:r>
              <a:rPr lang="en-US" altLang="ko-KR" dirty="0"/>
              <a:t>(</a:t>
            </a:r>
            <a:r>
              <a:rPr lang="en" altLang="ko-KR" dirty="0"/>
              <a:t>RT-PCR)</a:t>
            </a:r>
            <a:r>
              <a:rPr lang="ko-KR" altLang="en-US" dirty="0"/>
              <a:t>을 사용하는 많은 시판 </a:t>
            </a:r>
            <a:r>
              <a:rPr lang="ko-KR" altLang="en-US" dirty="0" err="1"/>
              <a:t>핵산증폭</a:t>
            </a:r>
            <a:r>
              <a:rPr lang="ko-KR" altLang="en-US" dirty="0"/>
              <a:t> 검사에는 바이러스 검출을 위한 여러 표적이 있으므로 돌연변이가 하나의 표적에 영향을 미치더라도 다른 </a:t>
            </a:r>
            <a:r>
              <a:rPr lang="en" altLang="ko-KR" dirty="0"/>
              <a:t>RT-PCR </a:t>
            </a:r>
            <a:r>
              <a:rPr lang="ko-KR" altLang="en-US" dirty="0"/>
              <a:t>표적은 여전히 유효합니다</a:t>
            </a:r>
            <a:r>
              <a:rPr lang="en-US" altLang="ko-KR" dirty="0"/>
              <a:t>. </a:t>
            </a:r>
            <a:r>
              <a:rPr lang="ko-KR" altLang="en-US" dirty="0"/>
              <a:t>그러나 하나의 표적에만 의존하는 일부 검사법의 경우에는 돌연변이가 유효성에 영향을 줄 수 있습니다</a:t>
            </a:r>
            <a:r>
              <a:rPr lang="en-US" altLang="ko-KR" dirty="0"/>
              <a:t>. </a:t>
            </a:r>
            <a:r>
              <a:rPr lang="en" altLang="ko-KR" dirty="0"/>
              <a:t>FDA</a:t>
            </a:r>
            <a:r>
              <a:rPr lang="ko-KR" altLang="en-US" dirty="0"/>
              <a:t>는 공중보건 염기서열 분석 데이터를 사용하여 돌연변이와 이것이 기밀</a:t>
            </a:r>
            <a:r>
              <a:rPr lang="en-US" altLang="ko-KR" dirty="0"/>
              <a:t>/</a:t>
            </a:r>
            <a:r>
              <a:rPr lang="ko-KR" altLang="en-US" dirty="0"/>
              <a:t>독점 진단 검사 설계에 미치는 영향을 모니터링하고 있습니다</a:t>
            </a:r>
            <a:r>
              <a:rPr lang="en-US" altLang="ko-KR" dirty="0"/>
              <a:t>. </a:t>
            </a:r>
          </a:p>
          <a:p>
            <a:r>
              <a:rPr lang="ko-KR" altLang="en-US" b="1" dirty="0"/>
              <a:t>단일클론 항체를 사용하는 치료제 민감도 감소 </a:t>
            </a:r>
            <a:br>
              <a:rPr lang="ko-KR" altLang="en-US" dirty="0"/>
            </a:br>
            <a:r>
              <a:rPr lang="ko-KR" altLang="en-US" dirty="0"/>
              <a:t>이러한 치료제에는 감염 차단을 위해 바이러스 영역을 표적으로 삼도록 특별히 설계된 항체가 들어있습니다</a:t>
            </a:r>
            <a:r>
              <a:rPr lang="en-US" altLang="ko-KR" dirty="0"/>
              <a:t>. </a:t>
            </a:r>
            <a:r>
              <a:rPr lang="ko-KR" altLang="en-US" dirty="0"/>
              <a:t>이러한 치료제는 자연 면역 반응으로 생긴 항체보다 더 특이하기 때문에 새로 나타나는 변이 바이러스에 덜 효과적일 수 있습니다</a:t>
            </a:r>
            <a:r>
              <a:rPr lang="en-US" altLang="ko-KR" dirty="0"/>
              <a:t>. </a:t>
            </a:r>
          </a:p>
          <a:p>
            <a:r>
              <a:rPr lang="ko-KR" altLang="en-US" b="1" dirty="0"/>
              <a:t>자연적 또는 백신으로 생긴 면역 회피 능력 </a:t>
            </a:r>
            <a:br>
              <a:rPr lang="ko-KR" altLang="en-US" dirty="0"/>
            </a:br>
            <a:r>
              <a:rPr lang="en" altLang="ko-KR" dirty="0"/>
              <a:t>SARS-CoV-2 </a:t>
            </a:r>
            <a:r>
              <a:rPr lang="ko-KR" altLang="en-US" dirty="0"/>
              <a:t>자연 감염 또는 백신 접종은 모두 스파이크 단백질의 여러 부분을 표적으로 하는 </a:t>
            </a:r>
            <a:r>
              <a:rPr lang="en-US" altLang="ko-KR" dirty="0"/>
              <a:t>'</a:t>
            </a:r>
            <a:r>
              <a:rPr lang="ko-KR" altLang="en-US" dirty="0" err="1"/>
              <a:t>다클론</a:t>
            </a:r>
            <a:r>
              <a:rPr lang="en-US" altLang="ko-KR" dirty="0"/>
              <a:t>' </a:t>
            </a:r>
            <a:r>
              <a:rPr lang="ko-KR" altLang="en-US" dirty="0"/>
              <a:t>항체 반응을 만듭니다</a:t>
            </a:r>
            <a:r>
              <a:rPr lang="en-US" altLang="ko-KR" dirty="0"/>
              <a:t>. </a:t>
            </a:r>
            <a:r>
              <a:rPr lang="ko-KR" altLang="en-US" dirty="0"/>
              <a:t>백신이나 자연 감염으로 생긴 면역을 피하기 위해 바이러스는 스파이크 단백질에 중요한 돌연변이를 축적합니다</a:t>
            </a:r>
            <a:r>
              <a:rPr lang="en-US" altLang="ko-KR" dirty="0"/>
              <a:t>.</a:t>
            </a:r>
          </a:p>
          <a:p>
            <a:endParaRPr kumimoji="1" lang="ko-KR" altLang="en-US" dirty="0"/>
          </a:p>
          <a:p>
            <a:endParaRPr kumimoji="1" lang="ko-KR" altLang="en-US" dirty="0"/>
          </a:p>
        </p:txBody>
      </p:sp>
    </p:spTree>
    <p:extLst>
      <p:ext uri="{BB962C8B-B14F-4D97-AF65-F5344CB8AC3E}">
        <p14:creationId xmlns:p14="http://schemas.microsoft.com/office/powerpoint/2010/main" val="201492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0" y="5011856"/>
            <a:ext cx="9144000" cy="13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4" name="Google Shape;24;p4"/>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7500">
              <a:spcBef>
                <a:spcPts val="1600"/>
              </a:spcBef>
              <a:spcAft>
                <a:spcPts val="0"/>
              </a:spcAft>
              <a:buSzPts val="14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25" name="Google Shape;25;p4"/>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ko"/>
              <a:t>‹#›</a:t>
            </a:fld>
            <a:r>
              <a:rPr lang="ko"/>
              <a:t> / n</a:t>
            </a:r>
            <a:endParaRPr/>
          </a:p>
        </p:txBody>
      </p:sp>
      <p:cxnSp>
        <p:nvCxnSpPr>
          <p:cNvPr id="26" name="Google Shape;26;p4"/>
          <p:cNvCxnSpPr/>
          <p:nvPr/>
        </p:nvCxnSpPr>
        <p:spPr>
          <a:xfrm rot="10800000" flipH="1">
            <a:off x="252000" y="936275"/>
            <a:ext cx="8640000" cy="11100"/>
          </a:xfrm>
          <a:prstGeom prst="straightConnector1">
            <a:avLst/>
          </a:prstGeom>
          <a:noFill/>
          <a:ln w="38100" cap="flat" cmpd="sng">
            <a:solidFill>
              <a:schemeClr val="lt2"/>
            </a:solidFill>
            <a:prstDash val="solid"/>
            <a:round/>
            <a:headEnd type="none" w="med" len="med"/>
            <a:tailEnd type="none" w="med" len="med"/>
          </a:ln>
        </p:spPr>
      </p:cxnSp>
      <p:sp>
        <p:nvSpPr>
          <p:cNvPr id="27" name="Google Shape;27;p4"/>
          <p:cNvSpPr txBox="1"/>
          <p:nvPr/>
        </p:nvSpPr>
        <p:spPr>
          <a:xfrm>
            <a:off x="252000" y="4674025"/>
            <a:ext cx="16494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7F6000"/>
                </a:solidFill>
                <a:latin typeface="Economica"/>
                <a:ea typeface="Economica"/>
                <a:cs typeface="Economica"/>
                <a:sym typeface="Economica"/>
              </a:rPr>
              <a:t>ppt 제목</a:t>
            </a:r>
            <a:endParaRPr>
              <a:solidFill>
                <a:srgbClr val="7F6000"/>
              </a:solidFill>
              <a:latin typeface="Economica"/>
              <a:ea typeface="Economica"/>
              <a:cs typeface="Economica"/>
              <a:sym typeface="Economic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2"/>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ko"/>
              <a:t>‹#›</a:t>
            </a:fld>
            <a:r>
              <a:rPr lang="ko"/>
              <a:t> / n</a:t>
            </a:r>
            <a:endParaRPr/>
          </a:p>
        </p:txBody>
      </p:sp>
      <p:cxnSp>
        <p:nvCxnSpPr>
          <p:cNvPr id="77" name="Google Shape;77;p12"/>
          <p:cNvCxnSpPr/>
          <p:nvPr/>
        </p:nvCxnSpPr>
        <p:spPr>
          <a:xfrm rot="10800000" flipH="1">
            <a:off x="252000" y="4579225"/>
            <a:ext cx="8640000" cy="11100"/>
          </a:xfrm>
          <a:prstGeom prst="straightConnector1">
            <a:avLst/>
          </a:prstGeom>
          <a:noFill/>
          <a:ln w="38100" cap="flat" cmpd="sng">
            <a:solidFill>
              <a:schemeClr val="lt2"/>
            </a:solidFill>
            <a:prstDash val="solid"/>
            <a:round/>
            <a:headEnd type="none" w="med" len="med"/>
            <a:tailEnd type="none" w="med" len="med"/>
          </a:ln>
        </p:spPr>
      </p:cxnSp>
      <p:sp>
        <p:nvSpPr>
          <p:cNvPr id="78" name="Google Shape;78;p12"/>
          <p:cNvSpPr txBox="1"/>
          <p:nvPr/>
        </p:nvSpPr>
        <p:spPr>
          <a:xfrm>
            <a:off x="252000" y="4674025"/>
            <a:ext cx="16494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7F6000"/>
                </a:solidFill>
                <a:latin typeface="Economica"/>
                <a:ea typeface="Economica"/>
                <a:cs typeface="Economica"/>
                <a:sym typeface="Economica"/>
              </a:rPr>
              <a:t>ppt 제목</a:t>
            </a:r>
            <a:endParaRPr>
              <a:solidFill>
                <a:srgbClr val="7F6000"/>
              </a:solidFill>
              <a:latin typeface="Economica"/>
              <a:ea typeface="Economica"/>
              <a:cs typeface="Economica"/>
              <a:sym typeface="Economica"/>
            </a:endParaRPr>
          </a:p>
        </p:txBody>
      </p:sp>
    </p:spTree>
    <p:extLst>
      <p:ext uri="{BB962C8B-B14F-4D97-AF65-F5344CB8AC3E}">
        <p14:creationId xmlns:p14="http://schemas.microsoft.com/office/powerpoint/2010/main" val="279428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38100" cap="flat" cmpd="sng">
            <a:solidFill>
              <a:schemeClr val="lt2"/>
            </a:solidFill>
            <a:prstDash val="solid"/>
            <a:miter lim="8000"/>
            <a:headEnd type="none" w="sm" len="sm"/>
            <a:tailEnd type="none" w="sm" len="sm"/>
          </a:ln>
        </p:spPr>
      </p:sp>
      <p:sp>
        <p:nvSpPr>
          <p:cNvPr id="12" name="Google Shape;12;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38100" cap="flat" cmpd="sng">
            <a:solidFill>
              <a:schemeClr val="lt2"/>
            </a:solidFill>
            <a:prstDash val="solid"/>
            <a:miter lim="8000"/>
            <a:headEnd type="none" w="sm" len="sm"/>
            <a:tailEnd type="none" w="sm" len="sm"/>
          </a:ln>
        </p:spPr>
      </p:sp>
      <p:sp>
        <p:nvSpPr>
          <p:cNvPr id="13" name="Google Shape;13;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4" name="Google Shape;14;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Economica"/>
              <a:buNone/>
              <a:defRPr sz="20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5" name="Google Shape;15;p2"/>
          <p:cNvSpPr txBox="1">
            <a:spLocks noGrp="1"/>
          </p:cNvSpPr>
          <p:nvPr>
            <p:ph type="sldNum" idx="12"/>
          </p:nvPr>
        </p:nvSpPr>
        <p:spPr>
          <a:xfrm>
            <a:off x="4297658" y="4635017"/>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ko"/>
              <a:t>‹#›</a:t>
            </a:fld>
            <a:r>
              <a:rPr lang="ko"/>
              <a:t> / n</a:t>
            </a:r>
            <a:endParaRPr/>
          </a:p>
        </p:txBody>
      </p:sp>
    </p:spTree>
    <p:extLst>
      <p:ext uri="{BB962C8B-B14F-4D97-AF65-F5344CB8AC3E}">
        <p14:creationId xmlns:p14="http://schemas.microsoft.com/office/powerpoint/2010/main" val="4248485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pic>
        <p:nvPicPr>
          <p:cNvPr id="3" name="그림 2">
            <a:extLst>
              <a:ext uri="{FF2B5EF4-FFF2-40B4-BE49-F238E27FC236}">
                <a16:creationId xmlns:a16="http://schemas.microsoft.com/office/drawing/2014/main" id="{1B9EA951-BED8-41B3-A227-AE54EA091C82}"/>
              </a:ext>
            </a:extLst>
          </p:cNvPr>
          <p:cNvPicPr>
            <a:picLocks noChangeAspect="1"/>
          </p:cNvPicPr>
          <p:nvPr userDrawn="1"/>
        </p:nvPicPr>
        <p:blipFill>
          <a:blip r:embed="rId5"/>
          <a:stretch>
            <a:fillRect/>
          </a:stretch>
        </p:blipFill>
        <p:spPr>
          <a:xfrm>
            <a:off x="8539125" y="4657217"/>
            <a:ext cx="360001" cy="360001"/>
          </a:xfrm>
          <a:prstGeom prst="rect">
            <a:avLst/>
          </a:prstGeom>
        </p:spPr>
      </p:pic>
      <p:sp>
        <p:nvSpPr>
          <p:cNvPr id="6" name="Google Shape;6;p1"/>
          <p:cNvSpPr txBox="1">
            <a:spLocks noGrp="1"/>
          </p:cNvSpPr>
          <p:nvPr>
            <p:ph type="title"/>
          </p:nvPr>
        </p:nvSpPr>
        <p:spPr>
          <a:xfrm>
            <a:off x="235425" y="321025"/>
            <a:ext cx="8303700" cy="627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Economica"/>
              <a:buNone/>
              <a:defRPr sz="3000" b="1">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15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15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4297658" y="4657217"/>
            <a:ext cx="548700" cy="393600"/>
          </a:xfrm>
          <a:prstGeom prst="rect">
            <a:avLst/>
          </a:prstGeom>
          <a:noFill/>
          <a:ln>
            <a:noFill/>
          </a:ln>
        </p:spPr>
        <p:txBody>
          <a:bodyPr spcFirstLastPara="1" wrap="square" lIns="91425" tIns="91425" rIns="91425" bIns="91425" anchor="ctr" anchorCtr="0">
            <a:noAutofit/>
          </a:bodyPr>
          <a:lstStyle>
            <a:lvl1pPr lvl="0" algn="ctr">
              <a:buNone/>
              <a:defRPr sz="1200">
                <a:solidFill>
                  <a:schemeClr val="dk1"/>
                </a:solidFill>
                <a:latin typeface="Economica"/>
                <a:ea typeface="Economica"/>
                <a:cs typeface="Economica"/>
                <a:sym typeface="Economica"/>
              </a:defRPr>
            </a:lvl1pPr>
            <a:lvl2pPr lvl="1" algn="ctr">
              <a:buNone/>
              <a:defRPr sz="1200">
                <a:solidFill>
                  <a:schemeClr val="dk1"/>
                </a:solidFill>
                <a:latin typeface="Economica"/>
                <a:ea typeface="Economica"/>
                <a:cs typeface="Economica"/>
                <a:sym typeface="Economica"/>
              </a:defRPr>
            </a:lvl2pPr>
            <a:lvl3pPr lvl="2" algn="ctr">
              <a:buNone/>
              <a:defRPr sz="1200">
                <a:solidFill>
                  <a:schemeClr val="dk1"/>
                </a:solidFill>
                <a:latin typeface="Economica"/>
                <a:ea typeface="Economica"/>
                <a:cs typeface="Economica"/>
                <a:sym typeface="Economica"/>
              </a:defRPr>
            </a:lvl3pPr>
            <a:lvl4pPr lvl="3" algn="ctr">
              <a:buNone/>
              <a:defRPr sz="1200">
                <a:solidFill>
                  <a:schemeClr val="dk1"/>
                </a:solidFill>
                <a:latin typeface="Economica"/>
                <a:ea typeface="Economica"/>
                <a:cs typeface="Economica"/>
                <a:sym typeface="Economica"/>
              </a:defRPr>
            </a:lvl4pPr>
            <a:lvl5pPr lvl="4" algn="ctr">
              <a:buNone/>
              <a:defRPr sz="1200">
                <a:solidFill>
                  <a:schemeClr val="dk1"/>
                </a:solidFill>
                <a:latin typeface="Economica"/>
                <a:ea typeface="Economica"/>
                <a:cs typeface="Economica"/>
                <a:sym typeface="Economica"/>
              </a:defRPr>
            </a:lvl5pPr>
            <a:lvl6pPr lvl="5" algn="ctr">
              <a:buNone/>
              <a:defRPr sz="1200">
                <a:solidFill>
                  <a:schemeClr val="dk1"/>
                </a:solidFill>
                <a:latin typeface="Economica"/>
                <a:ea typeface="Economica"/>
                <a:cs typeface="Economica"/>
                <a:sym typeface="Economica"/>
              </a:defRPr>
            </a:lvl6pPr>
            <a:lvl7pPr lvl="6" algn="ctr">
              <a:buNone/>
              <a:defRPr sz="1200">
                <a:solidFill>
                  <a:schemeClr val="dk1"/>
                </a:solidFill>
                <a:latin typeface="Economica"/>
                <a:ea typeface="Economica"/>
                <a:cs typeface="Economica"/>
                <a:sym typeface="Economica"/>
              </a:defRPr>
            </a:lvl7pPr>
            <a:lvl8pPr lvl="7" algn="ctr">
              <a:buNone/>
              <a:defRPr sz="1200">
                <a:solidFill>
                  <a:schemeClr val="dk1"/>
                </a:solidFill>
                <a:latin typeface="Economica"/>
                <a:ea typeface="Economica"/>
                <a:cs typeface="Economica"/>
                <a:sym typeface="Economica"/>
              </a:defRPr>
            </a:lvl8pPr>
            <a:lvl9pPr lvl="8" algn="ctr">
              <a:buNone/>
              <a:defRPr sz="1200">
                <a:solidFill>
                  <a:schemeClr val="dk1"/>
                </a:solidFill>
                <a:latin typeface="Economica"/>
                <a:ea typeface="Economica"/>
                <a:cs typeface="Economica"/>
                <a:sym typeface="Economica"/>
              </a:defRPr>
            </a:lvl9pPr>
          </a:lstStyle>
          <a:p>
            <a:pPr marL="0" lvl="0" indent="0" algn="ctr" rtl="0">
              <a:spcBef>
                <a:spcPts val="0"/>
              </a:spcBef>
              <a:spcAft>
                <a:spcPts val="0"/>
              </a:spcAft>
              <a:buNone/>
            </a:pPr>
            <a:fld id="{00000000-1234-1234-1234-123412341234}" type="slidenum">
              <a:rPr lang="ko"/>
              <a:t>‹#›</a:t>
            </a:fld>
            <a:r>
              <a:rPr lang="ko"/>
              <a:t> / n</a:t>
            </a:r>
            <a:endParaRPr/>
          </a:p>
        </p:txBody>
      </p:sp>
    </p:spTree>
  </p:cSld>
  <p:clrMap bg1="lt1" tx1="dk1" bg2="dk2" tx2="lt2" accent1="accent1" accent2="accent2" accent3="accent3" accent4="accent4" accent5="accent5" accent6="accent6" hlink="hlink" folHlink="folHlink"/>
  <p:sldLayoutIdLst>
    <p:sldLayoutId id="2147483650" r:id="rId1"/>
    <p:sldLayoutId id="2147483660" r:id="rId2"/>
    <p:sldLayoutId id="214748366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4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dirty="0"/>
              <a:t>Unwrapping</a:t>
            </a:r>
            <a:r>
              <a:rPr lang="ko-KR" altLang="en-US" dirty="0"/>
              <a:t> </a:t>
            </a:r>
            <a:r>
              <a:rPr lang="en-US" altLang="ko-KR" dirty="0"/>
              <a:t>the</a:t>
            </a:r>
            <a:r>
              <a:rPr lang="ko-KR" altLang="en-US" dirty="0"/>
              <a:t> </a:t>
            </a:r>
            <a:r>
              <a:rPr lang="en-US" altLang="ko-KR" dirty="0"/>
              <a:t>COVID-19</a:t>
            </a:r>
            <a:r>
              <a:rPr lang="ko-KR" altLang="en-US" dirty="0"/>
              <a:t> </a:t>
            </a:r>
            <a:r>
              <a:rPr lang="en-US" altLang="ko-KR" dirty="0"/>
              <a:t>genomes</a:t>
            </a:r>
            <a:endParaRPr dirty="0"/>
          </a:p>
        </p:txBody>
      </p:sp>
      <p:sp>
        <p:nvSpPr>
          <p:cNvPr id="85" name="Google Shape;85;p13"/>
          <p:cNvSpPr txBox="1">
            <a:spLocks noGrp="1"/>
          </p:cNvSpPr>
          <p:nvPr>
            <p:ph type="sldNum" idx="12"/>
          </p:nvPr>
        </p:nvSpPr>
        <p:spPr>
          <a:xfrm>
            <a:off x="4297658" y="46350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a:t>
            </a:fld>
            <a:r>
              <a:rPr lang="ko"/>
              <a:t> / n</a:t>
            </a:r>
            <a:endParaRPr/>
          </a:p>
        </p:txBody>
      </p:sp>
      <p:sp>
        <p:nvSpPr>
          <p:cNvPr id="5" name="TextBox 4">
            <a:extLst>
              <a:ext uri="{FF2B5EF4-FFF2-40B4-BE49-F238E27FC236}">
                <a16:creationId xmlns:a16="http://schemas.microsoft.com/office/drawing/2014/main" id="{7C840777-11F0-284C-A1B6-68DFB6ED7CBE}"/>
              </a:ext>
            </a:extLst>
          </p:cNvPr>
          <p:cNvSpPr txBox="1"/>
          <p:nvPr/>
        </p:nvSpPr>
        <p:spPr>
          <a:xfrm>
            <a:off x="3237345" y="3208071"/>
            <a:ext cx="2669309" cy="384721"/>
          </a:xfrm>
          <a:prstGeom prst="rect">
            <a:avLst/>
          </a:prstGeom>
          <a:noFill/>
        </p:spPr>
        <p:txBody>
          <a:bodyPr wrap="square" rtlCol="0">
            <a:spAutoFit/>
          </a:bodyPr>
          <a:lstStyle/>
          <a:p>
            <a:r>
              <a:rPr kumimoji="1" lang="ko-Kore-KR" altLang="en-US" sz="1900" dirty="0">
                <a:latin typeface="+mj-lt"/>
              </a:rPr>
              <a:t>이두형</a:t>
            </a:r>
            <a:r>
              <a:rPr kumimoji="1" lang="ko-KR" altLang="en-US" sz="1900" dirty="0">
                <a:latin typeface="+mj-lt"/>
              </a:rPr>
              <a:t> 윤지현 </a:t>
            </a:r>
            <a:r>
              <a:rPr kumimoji="1" lang="ko-KR" altLang="en-US" sz="1900" dirty="0" err="1">
                <a:latin typeface="+mj-lt"/>
              </a:rPr>
              <a:t>원윤정</a:t>
            </a:r>
            <a:endParaRPr kumimoji="1" lang="ko-Kore-KR" altLang="en-US" sz="19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Anticipated effect – Vaccine design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10</a:t>
            </a:fld>
            <a:r>
              <a:rPr lang="en" altLang="ko"/>
              <a:t> / n</a:t>
            </a:r>
            <a:endParaRPr lang="en"/>
          </a:p>
        </p:txBody>
      </p:sp>
      <p:pic>
        <p:nvPicPr>
          <p:cNvPr id="10" name="그림 9">
            <a:extLst>
              <a:ext uri="{FF2B5EF4-FFF2-40B4-BE49-F238E27FC236}">
                <a16:creationId xmlns:a16="http://schemas.microsoft.com/office/drawing/2014/main" id="{C4DDA221-3D01-4746-A89B-024C2196CBB4}"/>
              </a:ext>
            </a:extLst>
          </p:cNvPr>
          <p:cNvPicPr>
            <a:picLocks noChangeAspect="1"/>
          </p:cNvPicPr>
          <p:nvPr/>
        </p:nvPicPr>
        <p:blipFill rotWithShape="1">
          <a:blip r:embed="rId3"/>
          <a:srcRect t="12791" b="25188"/>
          <a:stretch/>
        </p:blipFill>
        <p:spPr>
          <a:xfrm>
            <a:off x="882324" y="1448856"/>
            <a:ext cx="3014674" cy="3096759"/>
          </a:xfrm>
          <a:prstGeom prst="rect">
            <a:avLst/>
          </a:prstGeom>
        </p:spPr>
      </p:pic>
      <p:sp>
        <p:nvSpPr>
          <p:cNvPr id="11" name="직사각형 10">
            <a:extLst>
              <a:ext uri="{FF2B5EF4-FFF2-40B4-BE49-F238E27FC236}">
                <a16:creationId xmlns:a16="http://schemas.microsoft.com/office/drawing/2014/main" id="{11F8B4C4-80A9-E446-8954-FC97015CF5A3}"/>
              </a:ext>
            </a:extLst>
          </p:cNvPr>
          <p:cNvSpPr/>
          <p:nvPr/>
        </p:nvSpPr>
        <p:spPr>
          <a:xfrm>
            <a:off x="2876280" y="3010443"/>
            <a:ext cx="952500" cy="439385"/>
          </a:xfrm>
          <a:prstGeom prst="rect">
            <a:avLst/>
          </a:prstGeom>
          <a:no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R" altLang="en-US"/>
          </a:p>
        </p:txBody>
      </p:sp>
      <p:pic>
        <p:nvPicPr>
          <p:cNvPr id="17" name="그림 16" descr="테이블이(가) 표시된 사진&#10;&#10;자동 생성된 설명">
            <a:extLst>
              <a:ext uri="{FF2B5EF4-FFF2-40B4-BE49-F238E27FC236}">
                <a16:creationId xmlns:a16="http://schemas.microsoft.com/office/drawing/2014/main" id="{509BAB5A-0A08-224E-A44B-E626AC41AE16}"/>
              </a:ext>
            </a:extLst>
          </p:cNvPr>
          <p:cNvPicPr>
            <a:picLocks noChangeAspect="1"/>
          </p:cNvPicPr>
          <p:nvPr/>
        </p:nvPicPr>
        <p:blipFill>
          <a:blip r:embed="rId4"/>
          <a:stretch>
            <a:fillRect/>
          </a:stretch>
        </p:blipFill>
        <p:spPr>
          <a:xfrm>
            <a:off x="4056489" y="1448856"/>
            <a:ext cx="4771656" cy="3038203"/>
          </a:xfrm>
          <a:prstGeom prst="rect">
            <a:avLst/>
          </a:prstGeom>
        </p:spPr>
      </p:pic>
      <p:sp>
        <p:nvSpPr>
          <p:cNvPr id="19" name="직사각형 18">
            <a:extLst>
              <a:ext uri="{FF2B5EF4-FFF2-40B4-BE49-F238E27FC236}">
                <a16:creationId xmlns:a16="http://schemas.microsoft.com/office/drawing/2014/main" id="{64FEF4CC-261B-5243-BA69-E13064C86889}"/>
              </a:ext>
            </a:extLst>
          </p:cNvPr>
          <p:cNvSpPr/>
          <p:nvPr/>
        </p:nvSpPr>
        <p:spPr>
          <a:xfrm>
            <a:off x="4944140" y="2392326"/>
            <a:ext cx="393404" cy="329610"/>
          </a:xfrm>
          <a:prstGeom prst="rect">
            <a:avLst/>
          </a:prstGeom>
          <a:no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490BADD4-8AFA-6042-AF22-41241D1ED8BE}"/>
              </a:ext>
            </a:extLst>
          </p:cNvPr>
          <p:cNvSpPr/>
          <p:nvPr/>
        </p:nvSpPr>
        <p:spPr>
          <a:xfrm>
            <a:off x="4944140" y="3254666"/>
            <a:ext cx="393404" cy="329610"/>
          </a:xfrm>
          <a:prstGeom prst="rect">
            <a:avLst/>
          </a:prstGeom>
          <a:no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R" altLang="en-US"/>
          </a:p>
        </p:txBody>
      </p:sp>
    </p:spTree>
    <p:extLst>
      <p:ext uri="{BB962C8B-B14F-4D97-AF65-F5344CB8AC3E}">
        <p14:creationId xmlns:p14="http://schemas.microsoft.com/office/powerpoint/2010/main" val="325029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Anticipated effect – Tracking gene mutation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11</a:t>
            </a:fld>
            <a:r>
              <a:rPr lang="en" altLang="ko"/>
              <a:t> / n</a:t>
            </a:r>
            <a:endParaRPr lang="en"/>
          </a:p>
        </p:txBody>
      </p:sp>
      <p:sp>
        <p:nvSpPr>
          <p:cNvPr id="5" name="TextBox 4">
            <a:extLst>
              <a:ext uri="{FF2B5EF4-FFF2-40B4-BE49-F238E27FC236}">
                <a16:creationId xmlns:a16="http://schemas.microsoft.com/office/drawing/2014/main" id="{6DABF21D-AE9D-F64E-B0D3-D089F95A1CBB}"/>
              </a:ext>
            </a:extLst>
          </p:cNvPr>
          <p:cNvSpPr txBox="1"/>
          <p:nvPr/>
        </p:nvSpPr>
        <p:spPr>
          <a:xfrm>
            <a:off x="438122" y="1336163"/>
            <a:ext cx="3135795" cy="253916"/>
          </a:xfrm>
          <a:prstGeom prst="rect">
            <a:avLst/>
          </a:prstGeom>
          <a:noFill/>
        </p:spPr>
        <p:txBody>
          <a:bodyPr wrap="none" rtlCol="0">
            <a:spAutoFit/>
          </a:bodyPr>
          <a:lstStyle/>
          <a:p>
            <a:r>
              <a:rPr kumimoji="1" lang="ko-KR" altLang="en-US" sz="1050" dirty="0">
                <a:latin typeface="+mn-lt"/>
              </a:rPr>
              <a:t>유전체 감시를 통해 변이 바이러스 특징 파악 가능</a:t>
            </a:r>
            <a:endParaRPr kumimoji="1" lang="en-US" altLang="ko-KR" sz="1050" dirty="0">
              <a:latin typeface="+mn-lt"/>
            </a:endParaRPr>
          </a:p>
        </p:txBody>
      </p:sp>
      <p:sp>
        <p:nvSpPr>
          <p:cNvPr id="6" name="TextBox 5">
            <a:extLst>
              <a:ext uri="{FF2B5EF4-FFF2-40B4-BE49-F238E27FC236}">
                <a16:creationId xmlns:a16="http://schemas.microsoft.com/office/drawing/2014/main" id="{0934CCFE-CABC-164B-8F1E-8F524050E50E}"/>
              </a:ext>
            </a:extLst>
          </p:cNvPr>
          <p:cNvSpPr txBox="1"/>
          <p:nvPr/>
        </p:nvSpPr>
        <p:spPr>
          <a:xfrm>
            <a:off x="5456010" y="1928057"/>
            <a:ext cx="3452565" cy="213507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ko-KR" altLang="en-US" dirty="0">
                <a:latin typeface="+mn-lt"/>
                <a:ea typeface="Malgun Gothic" panose="020B0503020000020004" pitchFamily="34" charset="-127"/>
              </a:rPr>
              <a:t>사람</a:t>
            </a:r>
            <a:r>
              <a:rPr lang="en-US" altLang="ko-KR" dirty="0">
                <a:latin typeface="+mn-lt"/>
                <a:ea typeface="Malgun Gothic" panose="020B0503020000020004" pitchFamily="34" charset="-127"/>
              </a:rPr>
              <a:t> </a:t>
            </a:r>
            <a:r>
              <a:rPr lang="ko-KR" altLang="en-US" dirty="0">
                <a:latin typeface="+mn-lt"/>
                <a:ea typeface="Malgun Gothic" panose="020B0503020000020004" pitchFamily="34" charset="-127"/>
              </a:rPr>
              <a:t>간 전염 속도 향상 파악 가능</a:t>
            </a:r>
          </a:p>
          <a:p>
            <a:pPr marL="285750" indent="-285750">
              <a:lnSpc>
                <a:spcPct val="120000"/>
              </a:lnSpc>
              <a:buFont typeface="Arial" panose="020B0604020202020204" pitchFamily="34" charset="0"/>
              <a:buChar char="•"/>
            </a:pPr>
            <a:r>
              <a:rPr lang="ko-KR" altLang="en-US" dirty="0">
                <a:latin typeface="+mn-lt"/>
                <a:ea typeface="Malgun Gothic" panose="020B0503020000020004" pitchFamily="34" charset="-127"/>
              </a:rPr>
              <a:t>바이러스의 영향력 파악 가능</a:t>
            </a:r>
          </a:p>
          <a:p>
            <a:pPr marL="285750" indent="-285750">
              <a:lnSpc>
                <a:spcPct val="120000"/>
              </a:lnSpc>
              <a:buFont typeface="Arial" panose="020B0604020202020204" pitchFamily="34" charset="0"/>
              <a:buChar char="•"/>
            </a:pPr>
            <a:r>
              <a:rPr lang="ko-KR" altLang="en-US" dirty="0">
                <a:latin typeface="+mn-lt"/>
                <a:ea typeface="Malgun Gothic" panose="020B0503020000020004" pitchFamily="34" charset="-127"/>
              </a:rPr>
              <a:t>특정 진단 검사를 무력화하는가 </a:t>
            </a:r>
            <a:endParaRPr lang="en-US" altLang="ko-KR" dirty="0">
              <a:latin typeface="+mn-lt"/>
              <a:ea typeface="Malgun Gothic" panose="020B0503020000020004" pitchFamily="34" charset="-127"/>
            </a:endParaRPr>
          </a:p>
          <a:p>
            <a:pPr marL="285750" indent="-285750">
              <a:lnSpc>
                <a:spcPct val="120000"/>
              </a:lnSpc>
              <a:buFont typeface="Arial" panose="020B0604020202020204" pitchFamily="34" charset="0"/>
              <a:buChar char="•"/>
            </a:pPr>
            <a:r>
              <a:rPr lang="ko-KR" altLang="en-US" dirty="0">
                <a:latin typeface="+mn-lt"/>
                <a:ea typeface="Malgun Gothic" panose="020B0503020000020004" pitchFamily="34" charset="-127"/>
              </a:rPr>
              <a:t>단일클론 항체를 사용하는 치료제 민감도 감소 </a:t>
            </a:r>
            <a:endParaRPr lang="en-US" altLang="ko-KR" dirty="0">
              <a:latin typeface="+mn-lt"/>
              <a:ea typeface="Malgun Gothic" panose="020B0503020000020004" pitchFamily="34" charset="-127"/>
            </a:endParaRPr>
          </a:p>
          <a:p>
            <a:pPr marL="285750" indent="-285750">
              <a:lnSpc>
                <a:spcPct val="120000"/>
              </a:lnSpc>
              <a:buFont typeface="Arial" panose="020B0604020202020204" pitchFamily="34" charset="0"/>
              <a:buChar char="•"/>
            </a:pPr>
            <a:r>
              <a:rPr lang="ko-KR" altLang="en-US" dirty="0">
                <a:latin typeface="+mn-lt"/>
                <a:ea typeface="Malgun Gothic" panose="020B0503020000020004" pitchFamily="34" charset="-127"/>
              </a:rPr>
              <a:t>자연적 또는 백신으로 생긴 면역 회피 능력 </a:t>
            </a:r>
            <a:br>
              <a:rPr lang="ko-KR" altLang="en-US" dirty="0">
                <a:latin typeface="+mn-lt"/>
                <a:ea typeface="Malgun Gothic" panose="020B0503020000020004" pitchFamily="34" charset="-127"/>
              </a:rPr>
            </a:br>
            <a:endParaRPr kumimoji="1" lang="ko-KR" altLang="en-US" dirty="0">
              <a:latin typeface="+mn-lt"/>
              <a:ea typeface="Malgun Gothic" panose="020B0503020000020004" pitchFamily="34" charset="-127"/>
            </a:endParaRPr>
          </a:p>
        </p:txBody>
      </p:sp>
      <p:pic>
        <p:nvPicPr>
          <p:cNvPr id="8" name="그림 7" descr="텍스트, 지도, 실내, 여러개이(가) 표시된 사진&#10;&#10;자동 생성된 설명">
            <a:extLst>
              <a:ext uri="{FF2B5EF4-FFF2-40B4-BE49-F238E27FC236}">
                <a16:creationId xmlns:a16="http://schemas.microsoft.com/office/drawing/2014/main" id="{F589843B-BC9B-7E41-969B-AA64C988C2D9}"/>
              </a:ext>
            </a:extLst>
          </p:cNvPr>
          <p:cNvPicPr>
            <a:picLocks noChangeAspect="1"/>
          </p:cNvPicPr>
          <p:nvPr/>
        </p:nvPicPr>
        <p:blipFill>
          <a:blip r:embed="rId3"/>
          <a:stretch>
            <a:fillRect/>
          </a:stretch>
        </p:blipFill>
        <p:spPr>
          <a:xfrm>
            <a:off x="235425" y="1811537"/>
            <a:ext cx="5120312" cy="2119809"/>
          </a:xfrm>
          <a:prstGeom prst="rect">
            <a:avLst/>
          </a:prstGeom>
        </p:spPr>
      </p:pic>
    </p:spTree>
    <p:extLst>
      <p:ext uri="{BB962C8B-B14F-4D97-AF65-F5344CB8AC3E}">
        <p14:creationId xmlns:p14="http://schemas.microsoft.com/office/powerpoint/2010/main" val="131659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그림 2">
            <a:extLst>
              <a:ext uri="{FF2B5EF4-FFF2-40B4-BE49-F238E27FC236}">
                <a16:creationId xmlns:a16="http://schemas.microsoft.com/office/drawing/2014/main" id="{A2BD6CE3-ED02-CC4E-B7C2-AED29F3E5E5F}"/>
              </a:ext>
            </a:extLst>
          </p:cNvPr>
          <p:cNvPicPr>
            <a:picLocks noChangeAspect="1"/>
          </p:cNvPicPr>
          <p:nvPr/>
        </p:nvPicPr>
        <p:blipFill>
          <a:blip r:embed="rId3"/>
          <a:stretch>
            <a:fillRect/>
          </a:stretch>
        </p:blipFill>
        <p:spPr>
          <a:xfrm>
            <a:off x="5146844" y="2793475"/>
            <a:ext cx="3325456" cy="2067175"/>
          </a:xfrm>
          <a:prstGeom prst="rect">
            <a:avLst/>
          </a:prstGeom>
        </p:spPr>
      </p:pic>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latin typeface="Economica" panose="02000506040000020004" pitchFamily="2" charset="0"/>
              </a:rPr>
              <a:t>Protein &amp; Amino</a:t>
            </a:r>
            <a:r>
              <a:rPr lang="ko-KR" altLang="en-US" dirty="0">
                <a:latin typeface="Economica" panose="02000506040000020004" pitchFamily="2" charset="0"/>
              </a:rPr>
              <a:t> </a:t>
            </a:r>
            <a:r>
              <a:rPr lang="en-US" altLang="ko-KR" dirty="0">
                <a:latin typeface="Economica" panose="02000506040000020004" pitchFamily="2" charset="0"/>
              </a:rPr>
              <a:t>Acid</a:t>
            </a:r>
            <a:endParaRPr dirty="0">
              <a:latin typeface="Economica" panose="02000506040000020004" pitchFamily="2" charset="0"/>
            </a:endParaRPr>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ko-KR" altLang="en-US" dirty="0">
                <a:latin typeface="+mn-lt"/>
              </a:rPr>
              <a:t>단백질은 아미노산으로 이루어진 긴 사슬 분자</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아미노산은 </a:t>
            </a:r>
            <a:r>
              <a:rPr lang="ko-KR" altLang="ko-Kore-KR" dirty="0">
                <a:latin typeface="+mn-lt"/>
              </a:rPr>
              <a:t>아민과 </a:t>
            </a:r>
            <a:r>
              <a:rPr lang="ko-KR" altLang="ko-Kore-KR" dirty="0" err="1">
                <a:latin typeface="+mn-lt"/>
              </a:rPr>
              <a:t>카르복실기</a:t>
            </a:r>
            <a:r>
              <a:rPr lang="ko-Kore-KR" altLang="en-US" dirty="0">
                <a:latin typeface="+mn-lt"/>
              </a:rPr>
              <a:t> </a:t>
            </a:r>
            <a:r>
              <a:rPr lang="ko-KR" altLang="ko-Kore-KR" dirty="0">
                <a:latin typeface="+mn-lt"/>
              </a:rPr>
              <a:t>그룹을 포함하고 있음</a:t>
            </a:r>
            <a:endParaRPr lang="en-US" altLang="ko-Kore-KR" dirty="0">
              <a:latin typeface="+mn-lt"/>
            </a:endParaRPr>
          </a:p>
          <a:p>
            <a:pPr marL="285750" indent="-285750">
              <a:spcAft>
                <a:spcPts val="1600"/>
              </a:spcAft>
              <a:buFont typeface="Arial" panose="020B0604020202020204" pitchFamily="34" charset="0"/>
              <a:buChar char="•"/>
            </a:pPr>
            <a:r>
              <a:rPr lang="ko-KR" altLang="ko-Kore-KR" dirty="0">
                <a:latin typeface="+mn-lt"/>
              </a:rPr>
              <a:t>아미노산의 종류에 따라 분자의 </a:t>
            </a:r>
            <a:r>
              <a:rPr lang="ko-KR" altLang="ko-Kore-KR" dirty="0" err="1">
                <a:latin typeface="+mn-lt"/>
              </a:rPr>
              <a:t>곁사슬</a:t>
            </a:r>
            <a:r>
              <a:rPr lang="ko-KR" altLang="ko-Kore-KR" dirty="0">
                <a:latin typeface="+mn-lt"/>
              </a:rPr>
              <a:t> </a:t>
            </a:r>
            <a:r>
              <a:rPr lang="en-US" altLang="ko-Kore-KR" dirty="0">
                <a:latin typeface="+mn-lt"/>
              </a:rPr>
              <a:t>(R</a:t>
            </a:r>
            <a:r>
              <a:rPr lang="ko-KR" altLang="ko-Kore-KR" dirty="0">
                <a:latin typeface="+mn-lt"/>
              </a:rPr>
              <a:t>그룹</a:t>
            </a:r>
            <a:r>
              <a:rPr lang="en-US" altLang="ko-Kore-KR" dirty="0">
                <a:latin typeface="+mn-lt"/>
              </a:rPr>
              <a:t>)</a:t>
            </a:r>
            <a:r>
              <a:rPr lang="ko-KR" altLang="ko-Kore-KR" dirty="0">
                <a:latin typeface="+mn-lt"/>
              </a:rPr>
              <a:t>에 연결되어 있음</a:t>
            </a:r>
            <a:endParaRPr lang="en-US" altLang="ko-KR" dirty="0">
              <a:latin typeface="+mn-lt"/>
            </a:endParaRPr>
          </a:p>
          <a:p>
            <a:pPr marL="285750" indent="-285750">
              <a:spcAft>
                <a:spcPts val="1600"/>
              </a:spcAft>
              <a:buFont typeface="Arial" panose="020B0604020202020204" pitchFamily="34" charset="0"/>
              <a:buChar char="•"/>
            </a:pPr>
            <a:r>
              <a:rPr lang="ko-Kore-KR" altLang="en-US" dirty="0">
                <a:latin typeface="+mn-lt"/>
              </a:rPr>
              <a:t>아미노산은</a:t>
            </a:r>
            <a:r>
              <a:rPr lang="ko-KR" altLang="en-US" dirty="0">
                <a:latin typeface="+mn-lt"/>
              </a:rPr>
              <a:t> </a:t>
            </a:r>
            <a:r>
              <a:rPr lang="en-US" altLang="ko-Kore-KR" dirty="0">
                <a:latin typeface="+mn-lt"/>
              </a:rPr>
              <a:t>B,J,O,U,X</a:t>
            </a:r>
            <a:r>
              <a:rPr lang="en-US" altLang="ko-KR" dirty="0">
                <a:latin typeface="+mn-lt"/>
              </a:rPr>
              <a:t>,</a:t>
            </a:r>
            <a:r>
              <a:rPr lang="en-US" altLang="ko-Kore-KR" dirty="0">
                <a:latin typeface="+mn-lt"/>
              </a:rPr>
              <a:t> Z</a:t>
            </a:r>
            <a:r>
              <a:rPr lang="ko-Kore-KR" altLang="ko-Kore-KR" dirty="0">
                <a:latin typeface="+mn-lt"/>
              </a:rPr>
              <a:t> </a:t>
            </a:r>
            <a:r>
              <a:rPr lang="ko-Kore-KR" altLang="en-US" dirty="0">
                <a:latin typeface="+mn-lt"/>
              </a:rPr>
              <a:t>를</a:t>
            </a:r>
            <a:r>
              <a:rPr lang="ko-KR" altLang="en-US" dirty="0">
                <a:latin typeface="+mn-lt"/>
              </a:rPr>
              <a:t> 제외한 모든 알파벳에 대응됨</a:t>
            </a:r>
            <a:endParaRPr lang="ko-Kore-KR" altLang="ko-Kore-KR" dirty="0">
              <a:latin typeface="+mn-lt"/>
            </a:endParaRPr>
          </a:p>
          <a:p>
            <a:pPr marL="285750" lvl="0" indent="-285750" algn="l" rtl="0">
              <a:spcBef>
                <a:spcPts val="0"/>
              </a:spcBef>
              <a:spcAft>
                <a:spcPts val="1600"/>
              </a:spcAft>
              <a:buFont typeface="Arial" panose="020B0604020202020204" pitchFamily="34" charset="0"/>
              <a:buChar char="•"/>
            </a:pPr>
            <a:endParaRP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12</a:t>
            </a:fld>
            <a:r>
              <a:rPr lang="ko"/>
              <a:t> / n</a:t>
            </a:r>
            <a:endParaRPr/>
          </a:p>
        </p:txBody>
      </p:sp>
    </p:spTree>
    <p:extLst>
      <p:ext uri="{BB962C8B-B14F-4D97-AF65-F5344CB8AC3E}">
        <p14:creationId xmlns:p14="http://schemas.microsoft.com/office/powerpoint/2010/main" val="418891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1034" name="Picture 10" descr="Codon">
            <a:extLst>
              <a:ext uri="{FF2B5EF4-FFF2-40B4-BE49-F238E27FC236}">
                <a16:creationId xmlns:a16="http://schemas.microsoft.com/office/drawing/2014/main" id="{14FDDC48-558F-514D-9372-2508115FE7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0" t="12310" r="5075" b="15636"/>
          <a:stretch/>
        </p:blipFill>
        <p:spPr bwMode="auto">
          <a:xfrm>
            <a:off x="3025869" y="3795741"/>
            <a:ext cx="5075485" cy="1229335"/>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Codon</a:t>
            </a:r>
            <a:endParaRPr dirty="0"/>
          </a:p>
        </p:txBody>
      </p:sp>
      <p:sp>
        <p:nvSpPr>
          <p:cNvPr id="97" name="Google Shape;97;p15"/>
          <p:cNvSpPr txBox="1">
            <a:spLocks noGrp="1"/>
          </p:cNvSpPr>
          <p:nvPr>
            <p:ph type="body" idx="1"/>
          </p:nvPr>
        </p:nvSpPr>
        <p:spPr>
          <a:xfrm>
            <a:off x="3136777" y="1169808"/>
            <a:ext cx="5695741"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err="1">
                <a:latin typeface="+mn-lt"/>
              </a:rPr>
              <a:t>코돈</a:t>
            </a:r>
            <a:r>
              <a:rPr lang="ko-KR" altLang="en-US" dirty="0">
                <a:latin typeface="+mn-lt"/>
              </a:rPr>
              <a:t> </a:t>
            </a:r>
            <a:r>
              <a:rPr lang="en-US" altLang="ko-KR" dirty="0">
                <a:latin typeface="+mn-lt"/>
              </a:rPr>
              <a:t>:</a:t>
            </a:r>
            <a:r>
              <a:rPr lang="ko-KR" altLang="en-US" dirty="0">
                <a:latin typeface="+mn-lt"/>
              </a:rPr>
              <a:t> 단백질의 구성 요소인 아미노산의 종류를 결정하는 </a:t>
            </a:r>
            <a:r>
              <a:rPr lang="en" altLang="ko-KR" dirty="0">
                <a:latin typeface="+mn-lt"/>
              </a:rPr>
              <a:t>DNA</a:t>
            </a:r>
            <a:r>
              <a:rPr lang="ko-KR" altLang="en-US" dirty="0">
                <a:latin typeface="+mn-lt"/>
              </a:rPr>
              <a:t>의 염기가 </a:t>
            </a:r>
            <a:r>
              <a:rPr lang="en-US" altLang="ko-KR" dirty="0">
                <a:latin typeface="+mn-lt"/>
              </a:rPr>
              <a:t>3</a:t>
            </a:r>
            <a:r>
              <a:rPr lang="ko-KR" altLang="en-US" dirty="0">
                <a:latin typeface="+mn-lt"/>
              </a:rPr>
              <a:t>개 늘어선 것 </a:t>
            </a:r>
            <a:endParaRPr lang="en-US" altLang="ko-KR" dirty="0">
              <a:latin typeface="+mn-lt"/>
            </a:endParaRPr>
          </a:p>
          <a:p>
            <a:pPr marL="285750" indent="-285750">
              <a:spcAft>
                <a:spcPts val="1600"/>
              </a:spcAft>
              <a:buFont typeface="Arial" panose="020B0604020202020204" pitchFamily="34" charset="0"/>
              <a:buChar char="•"/>
            </a:pPr>
            <a:r>
              <a:rPr lang="en-US" altLang="ko-KR" dirty="0">
                <a:latin typeface="+mn-lt"/>
              </a:rPr>
              <a:t>3</a:t>
            </a:r>
            <a:r>
              <a:rPr lang="ko-KR" altLang="en-US" dirty="0">
                <a:latin typeface="+mn-lt"/>
              </a:rPr>
              <a:t>개의 염기를 배열하는 방법은 </a:t>
            </a:r>
            <a:r>
              <a:rPr lang="en-US" altLang="ko-KR" dirty="0">
                <a:latin typeface="+mn-lt"/>
              </a:rPr>
              <a:t>64</a:t>
            </a:r>
            <a:r>
              <a:rPr lang="ko-KR" altLang="en-US" dirty="0">
                <a:latin typeface="+mn-lt"/>
              </a:rPr>
              <a:t>가지가 있는데 이 가운데 </a:t>
            </a:r>
            <a:r>
              <a:rPr lang="en-US" altLang="ko-KR" dirty="0">
                <a:latin typeface="+mn-lt"/>
              </a:rPr>
              <a:t>61</a:t>
            </a:r>
            <a:r>
              <a:rPr lang="ko-KR" altLang="en-US" dirty="0">
                <a:latin typeface="+mn-lt"/>
              </a:rPr>
              <a:t>가지는 아미노산의 종류를 결정하는 </a:t>
            </a:r>
            <a:r>
              <a:rPr lang="ko-KR" altLang="en-US" dirty="0" err="1">
                <a:latin typeface="+mn-lt"/>
              </a:rPr>
              <a:t>코돈이</a:t>
            </a:r>
            <a:r>
              <a:rPr lang="ko-KR" altLang="en-US" dirty="0">
                <a:latin typeface="+mn-lt"/>
              </a:rPr>
              <a:t> 됨</a:t>
            </a:r>
            <a:endParaRPr lang="en-US" altLang="ko-KR" dirty="0">
              <a:latin typeface="+mn-lt"/>
            </a:endParaRPr>
          </a:p>
          <a:p>
            <a:pPr marL="285750" indent="-285750">
              <a:spcAft>
                <a:spcPts val="1600"/>
              </a:spcAft>
              <a:buFont typeface="Arial" panose="020B0604020202020204" pitchFamily="34" charset="0"/>
              <a:buChar char="•"/>
            </a:pPr>
            <a:r>
              <a:rPr lang="en" dirty="0">
                <a:latin typeface="+mn-lt"/>
              </a:rPr>
              <a:t>AUG : </a:t>
            </a:r>
            <a:r>
              <a:rPr lang="ko-KR" altLang="en-US" dirty="0">
                <a:latin typeface="+mn-lt"/>
              </a:rPr>
              <a:t>단백질 합성</a:t>
            </a:r>
            <a:r>
              <a:rPr lang="en-US" altLang="ko-KR" dirty="0">
                <a:latin typeface="+mn-lt"/>
              </a:rPr>
              <a:t>, </a:t>
            </a:r>
            <a:r>
              <a:rPr lang="ko-KR" altLang="en-US" dirty="0">
                <a:latin typeface="+mn-lt"/>
              </a:rPr>
              <a:t>즉 번역 개시 신호를 의미하는 개시 </a:t>
            </a:r>
            <a:r>
              <a:rPr lang="ko-KR" altLang="en-US" dirty="0" err="1">
                <a:latin typeface="+mn-lt"/>
              </a:rPr>
              <a:t>코돈</a:t>
            </a:r>
            <a:r>
              <a:rPr lang="ko-KR" altLang="en-US" dirty="0">
                <a:latin typeface="+mn-lt"/>
              </a:rPr>
              <a:t> </a:t>
            </a:r>
            <a:r>
              <a:rPr lang="en-US" altLang="ko-KR" dirty="0">
                <a:latin typeface="+mn-lt"/>
              </a:rPr>
              <a:t>(</a:t>
            </a:r>
            <a:r>
              <a:rPr lang="en" dirty="0">
                <a:latin typeface="+mn-lt"/>
              </a:rPr>
              <a:t>Start Codon)</a:t>
            </a:r>
          </a:p>
          <a:p>
            <a:pPr marL="285750" indent="-285750">
              <a:spcAft>
                <a:spcPts val="1600"/>
              </a:spcAft>
              <a:buFont typeface="Arial" panose="020B0604020202020204" pitchFamily="34" charset="0"/>
              <a:buChar char="•"/>
            </a:pPr>
            <a:r>
              <a:rPr lang="en" dirty="0">
                <a:latin typeface="+mn-lt"/>
              </a:rPr>
              <a:t>UAA, UGA, UAG : </a:t>
            </a:r>
            <a:r>
              <a:rPr lang="ko-KR" altLang="en-US" dirty="0">
                <a:latin typeface="+mn-lt"/>
              </a:rPr>
              <a:t>번역 종료 신호를 의미하는 종료 </a:t>
            </a:r>
            <a:r>
              <a:rPr lang="ko-KR" altLang="en-US" dirty="0" err="1">
                <a:latin typeface="+mn-lt"/>
              </a:rPr>
              <a:t>코돈</a:t>
            </a:r>
            <a:r>
              <a:rPr lang="ko-KR" altLang="en-US" dirty="0">
                <a:latin typeface="+mn-lt"/>
              </a:rPr>
              <a:t> </a:t>
            </a:r>
            <a:r>
              <a:rPr lang="en-US" altLang="ko-KR" dirty="0">
                <a:latin typeface="+mn-lt"/>
              </a:rPr>
              <a:t>(</a:t>
            </a:r>
            <a:r>
              <a:rPr lang="en" dirty="0">
                <a:latin typeface="+mn-lt"/>
              </a:rPr>
              <a:t>Stop Codon)</a:t>
            </a:r>
          </a:p>
          <a:p>
            <a:pPr marL="285750" indent="-285750">
              <a:spcAft>
                <a:spcPts val="1600"/>
              </a:spcAft>
              <a:buFont typeface="Arial" panose="020B0604020202020204" pitchFamily="34" charset="0"/>
              <a:buChar char="•"/>
            </a:pPr>
            <a:endParaRP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13</a:t>
            </a:fld>
            <a:r>
              <a:rPr lang="ko" dirty="0"/>
              <a:t> / n</a:t>
            </a:r>
            <a:endParaRPr dirty="0"/>
          </a:p>
        </p:txBody>
      </p:sp>
      <p:pic>
        <p:nvPicPr>
          <p:cNvPr id="1030" name="Picture 6" descr="유전공학] 코돈(codon)_한 아미노산을 왜 여러 코돈이 암호화할까?, 어렵지 않게 배우기:) : 네이버 블로그">
            <a:extLst>
              <a:ext uri="{FF2B5EF4-FFF2-40B4-BE49-F238E27FC236}">
                <a16:creationId xmlns:a16="http://schemas.microsoft.com/office/drawing/2014/main" id="{C83ADB29-114A-E441-9035-78631CC97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58" y="1498574"/>
            <a:ext cx="2899555" cy="2146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56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Genome</a:t>
            </a:r>
            <a:endParaRPr dirty="0"/>
          </a:p>
        </p:txBody>
      </p:sp>
      <p:sp>
        <p:nvSpPr>
          <p:cNvPr id="97" name="Google Shape;97;p15"/>
          <p:cNvSpPr txBox="1">
            <a:spLocks noGrp="1"/>
          </p:cNvSpPr>
          <p:nvPr>
            <p:ph type="body" idx="1"/>
          </p:nvPr>
        </p:nvSpPr>
        <p:spPr>
          <a:xfrm>
            <a:off x="311700" y="1225225"/>
            <a:ext cx="8160600" cy="2521387"/>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ko-KR" altLang="en-US" dirty="0">
                <a:latin typeface="+mn-lt"/>
              </a:rPr>
              <a:t>게놈 </a:t>
            </a:r>
            <a:r>
              <a:rPr lang="en-US" altLang="ko-KR" dirty="0">
                <a:latin typeface="+mn-lt"/>
              </a:rPr>
              <a:t>(</a:t>
            </a:r>
            <a:r>
              <a:rPr lang="ko-KR" altLang="en-US" dirty="0">
                <a:latin typeface="+mn-lt"/>
              </a:rPr>
              <a:t>유전체</a:t>
            </a:r>
            <a:r>
              <a:rPr lang="en-US" altLang="ko-KR" dirty="0">
                <a:latin typeface="+mn-lt"/>
              </a:rPr>
              <a:t>)</a:t>
            </a:r>
            <a:r>
              <a:rPr lang="ko-KR" altLang="en-US" dirty="0">
                <a:latin typeface="+mn-lt"/>
              </a:rPr>
              <a:t> </a:t>
            </a:r>
            <a:r>
              <a:rPr lang="en-US" altLang="ko-KR" dirty="0">
                <a:latin typeface="+mn-lt"/>
              </a:rPr>
              <a:t>:</a:t>
            </a:r>
            <a:r>
              <a:rPr lang="ko-KR" altLang="en-US" dirty="0">
                <a:latin typeface="+mn-lt"/>
              </a:rPr>
              <a:t>  </a:t>
            </a:r>
            <a:r>
              <a:rPr lang="ko-KR" altLang="ko-Kore-KR" dirty="0">
                <a:latin typeface="+mn-lt"/>
              </a:rPr>
              <a:t>한 생물이 가지는 모든 유전 정보로 </a:t>
            </a:r>
            <a:r>
              <a:rPr lang="en-US" altLang="ko-Kore-KR" dirty="0">
                <a:latin typeface="+mn-lt"/>
              </a:rPr>
              <a:t>DNA</a:t>
            </a:r>
            <a:r>
              <a:rPr lang="ko-KR" altLang="ko-Kore-KR" dirty="0">
                <a:latin typeface="+mn-lt"/>
              </a:rPr>
              <a:t>나 </a:t>
            </a:r>
            <a:r>
              <a:rPr lang="en-US" altLang="ko-Kore-KR" dirty="0">
                <a:latin typeface="+mn-lt"/>
              </a:rPr>
              <a:t>RNA</a:t>
            </a:r>
            <a:r>
              <a:rPr lang="ko-KR" altLang="ko-Kore-KR" dirty="0">
                <a:latin typeface="+mn-lt"/>
              </a:rPr>
              <a:t>로 구성된 유전 정보</a:t>
            </a:r>
            <a:r>
              <a:rPr lang="ko-Kore-KR" altLang="ko-Kore-KR" dirty="0">
                <a:latin typeface="+mn-lt"/>
              </a:rPr>
              <a:t> </a:t>
            </a:r>
            <a:endParaRPr lang="en-US" altLang="ko-Kore-KR" dirty="0">
              <a:latin typeface="+mn-lt"/>
            </a:endParaRPr>
          </a:p>
          <a:p>
            <a:pPr marL="285750" indent="-285750">
              <a:spcAft>
                <a:spcPts val="1600"/>
              </a:spcAft>
              <a:buFont typeface="Arial" panose="020B0604020202020204" pitchFamily="34" charset="0"/>
              <a:buChar char="•"/>
            </a:pPr>
            <a:r>
              <a:rPr lang="ko-KR" altLang="en-US" dirty="0">
                <a:latin typeface="+mn-lt"/>
              </a:rPr>
              <a:t>유전자 </a:t>
            </a:r>
            <a:r>
              <a:rPr lang="en-US" altLang="ko-KR" dirty="0">
                <a:latin typeface="+mn-lt"/>
              </a:rPr>
              <a:t>(</a:t>
            </a:r>
            <a:r>
              <a:rPr lang="ko-KR" altLang="en-US" dirty="0" err="1">
                <a:latin typeface="+mn-lt"/>
              </a:rPr>
              <a:t>엑손</a:t>
            </a:r>
            <a:r>
              <a:rPr lang="en-US" altLang="ko-KR" dirty="0">
                <a:latin typeface="+mn-lt"/>
              </a:rPr>
              <a:t>)</a:t>
            </a:r>
            <a:r>
              <a:rPr lang="ko-KR" altLang="en-US" dirty="0">
                <a:latin typeface="+mn-lt"/>
              </a:rPr>
              <a:t> </a:t>
            </a:r>
            <a:r>
              <a:rPr lang="en-US" altLang="ko-KR" dirty="0">
                <a:latin typeface="+mn-lt"/>
              </a:rPr>
              <a:t>:</a:t>
            </a:r>
            <a:r>
              <a:rPr lang="ko-KR" altLang="en-US" dirty="0">
                <a:latin typeface="+mn-lt"/>
              </a:rPr>
              <a:t>  게놈 중에서도 단백질 생산에 직접 사용되는 부분</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인간의 경우 총 </a:t>
            </a:r>
            <a:r>
              <a:rPr lang="en-US" altLang="ko-KR" dirty="0">
                <a:latin typeface="+mn-lt"/>
              </a:rPr>
              <a:t>30</a:t>
            </a:r>
            <a:r>
              <a:rPr lang="ko-KR" altLang="en-US" dirty="0" err="1">
                <a:latin typeface="+mn-lt"/>
              </a:rPr>
              <a:t>억쌍의</a:t>
            </a:r>
            <a:r>
              <a:rPr lang="ko-KR" altLang="en-US" dirty="0">
                <a:latin typeface="+mn-lt"/>
              </a:rPr>
              <a:t> 염기 중에서 </a:t>
            </a:r>
            <a:r>
              <a:rPr lang="en-US" altLang="ko-KR" dirty="0">
                <a:latin typeface="+mn-lt"/>
              </a:rPr>
              <a:t>9</a:t>
            </a:r>
            <a:r>
              <a:rPr lang="ko-KR" altLang="en-US" dirty="0" err="1">
                <a:latin typeface="+mn-lt"/>
              </a:rPr>
              <a:t>천만쌍</a:t>
            </a:r>
            <a:r>
              <a:rPr lang="en-US" altLang="ko-KR" dirty="0">
                <a:latin typeface="+mn-lt"/>
              </a:rPr>
              <a:t>(3%)</a:t>
            </a:r>
            <a:r>
              <a:rPr lang="ko-KR" altLang="en-US" dirty="0">
                <a:latin typeface="+mn-lt"/>
              </a:rPr>
              <a:t>만이 실제로 단백질을 합성하는 ‘유전자 </a:t>
            </a:r>
            <a:r>
              <a:rPr lang="en-US" altLang="ko-KR" dirty="0">
                <a:latin typeface="+mn-lt"/>
              </a:rPr>
              <a:t>(</a:t>
            </a:r>
            <a:r>
              <a:rPr lang="ko-KR" altLang="en-US" dirty="0" err="1">
                <a:latin typeface="+mn-lt"/>
              </a:rPr>
              <a:t>엑손</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나머지 </a:t>
            </a:r>
            <a:r>
              <a:rPr lang="en-US" altLang="ko-KR" dirty="0">
                <a:latin typeface="+mn-lt"/>
              </a:rPr>
              <a:t>97%</a:t>
            </a:r>
            <a:r>
              <a:rPr lang="ko-KR" altLang="en-US" dirty="0">
                <a:latin typeface="+mn-lt"/>
              </a:rPr>
              <a:t>는 별다른 역할 없이 동일한 염기 서열이 반복되는 ‘반복 </a:t>
            </a:r>
            <a:r>
              <a:rPr lang="en" altLang="ko-KR" dirty="0">
                <a:latin typeface="+mn-lt"/>
              </a:rPr>
              <a:t>DNA</a:t>
            </a:r>
            <a:r>
              <a:rPr lang="ko-KR" altLang="en-US" dirty="0">
                <a:latin typeface="+mn-lt"/>
              </a:rPr>
              <a:t> </a:t>
            </a:r>
            <a:r>
              <a:rPr lang="en" altLang="ko-KR" dirty="0">
                <a:latin typeface="+mn-lt"/>
              </a:rPr>
              <a:t>(repetitive DNA)</a:t>
            </a:r>
            <a:r>
              <a:rPr lang="en-US" altLang="ko-KR" dirty="0">
                <a:latin typeface="+mn-lt"/>
              </a:rPr>
              <a:t>’</a:t>
            </a: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14</a:t>
            </a:fld>
            <a:r>
              <a:rPr lang="ko"/>
              <a:t> / n</a:t>
            </a:r>
            <a:endParaRPr/>
          </a:p>
        </p:txBody>
      </p:sp>
      <p:sp>
        <p:nvSpPr>
          <p:cNvPr id="2" name="TextBox 1">
            <a:extLst>
              <a:ext uri="{FF2B5EF4-FFF2-40B4-BE49-F238E27FC236}">
                <a16:creationId xmlns:a16="http://schemas.microsoft.com/office/drawing/2014/main" id="{DB849BEA-D24D-534F-A7DF-80F666289B25}"/>
              </a:ext>
            </a:extLst>
          </p:cNvPr>
          <p:cNvSpPr txBox="1"/>
          <p:nvPr/>
        </p:nvSpPr>
        <p:spPr>
          <a:xfrm>
            <a:off x="1047147" y="4017790"/>
            <a:ext cx="7582237" cy="789960"/>
          </a:xfrm>
          <a:prstGeom prst="rect">
            <a:avLst/>
          </a:prstGeom>
          <a:noFill/>
        </p:spPr>
        <p:txBody>
          <a:bodyPr wrap="square" numCol="2" rtlCol="0">
            <a:spAutoFit/>
          </a:bodyPr>
          <a:lstStyle/>
          <a:p>
            <a:pPr marL="285750" indent="-285750">
              <a:spcAft>
                <a:spcPts val="1600"/>
              </a:spcAft>
              <a:buFont typeface="Wingdings" pitchFamily="2" charset="2"/>
              <a:buChar char="ü"/>
            </a:pPr>
            <a:r>
              <a:rPr lang="ko-KR" altLang="en-US" sz="1600" dirty="0"/>
              <a:t>유전자는 </a:t>
            </a:r>
            <a:r>
              <a:rPr lang="en-US" altLang="ko-KR" sz="1600" dirty="0"/>
              <a:t>DNA </a:t>
            </a:r>
            <a:r>
              <a:rPr lang="ko-KR" altLang="en-US" sz="1600" dirty="0"/>
              <a:t>분자의 일부</a:t>
            </a:r>
            <a:endParaRPr lang="en-US" altLang="ko-KR" sz="1600" dirty="0"/>
          </a:p>
          <a:p>
            <a:pPr marL="285750" indent="-285750">
              <a:spcAft>
                <a:spcPts val="1600"/>
              </a:spcAft>
              <a:buFont typeface="Wingdings" pitchFamily="2" charset="2"/>
              <a:buChar char="ü"/>
            </a:pPr>
            <a:endParaRPr lang="en-US" altLang="ko-KR" sz="1600" dirty="0"/>
          </a:p>
          <a:p>
            <a:pPr marL="285750" indent="-285750">
              <a:spcAft>
                <a:spcPts val="1600"/>
              </a:spcAft>
              <a:buFont typeface="Wingdings" pitchFamily="2" charset="2"/>
              <a:buChar char="ü"/>
            </a:pPr>
            <a:r>
              <a:rPr lang="ko-KR" altLang="en-US" sz="1600" dirty="0"/>
              <a:t> 게놈은 세포의 총 </a:t>
            </a:r>
            <a:r>
              <a:rPr lang="en-US" altLang="ko-KR" sz="1600" dirty="0"/>
              <a:t>DNA </a:t>
            </a:r>
            <a:r>
              <a:rPr lang="ko-KR" altLang="en-US" sz="1600" dirty="0"/>
              <a:t>함량</a:t>
            </a:r>
            <a:endParaRPr lang="en-US" altLang="ko-KR"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Genome_</a:t>
            </a:r>
            <a:r>
              <a:rPr lang="ko-KR" altLang="en-US" dirty="0"/>
              <a:t> </a:t>
            </a:r>
            <a:r>
              <a:rPr lang="en-US" altLang="ko-KR" dirty="0"/>
              <a:t>COVID19</a:t>
            </a:r>
            <a:endParaRPr dirty="0"/>
          </a:p>
        </p:txBody>
      </p:sp>
      <p:sp>
        <p:nvSpPr>
          <p:cNvPr id="97" name="Google Shape;97;p15"/>
          <p:cNvSpPr txBox="1">
            <a:spLocks noGrp="1"/>
          </p:cNvSpPr>
          <p:nvPr>
            <p:ph type="body" idx="1"/>
          </p:nvPr>
        </p:nvSpPr>
        <p:spPr>
          <a:xfrm>
            <a:off x="311700" y="1225225"/>
            <a:ext cx="8160600" cy="3280514"/>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ore-KR" dirty="0">
                <a:latin typeface="+mn-lt"/>
              </a:rPr>
              <a:t>COVID-19</a:t>
            </a:r>
            <a:r>
              <a:rPr lang="ko-KR" altLang="ko-Kore-KR" dirty="0">
                <a:latin typeface="+mn-lt"/>
              </a:rPr>
              <a:t>의 게놈은 약 </a:t>
            </a:r>
            <a:r>
              <a:rPr lang="en-US" altLang="ko-Kore-KR" dirty="0">
                <a:latin typeface="+mn-lt"/>
              </a:rPr>
              <a:t>3</a:t>
            </a:r>
            <a:r>
              <a:rPr lang="ko-KR" altLang="ko-Kore-KR" dirty="0">
                <a:latin typeface="+mn-lt"/>
              </a:rPr>
              <a:t>만개의 염기로 구성되어</a:t>
            </a:r>
            <a:r>
              <a:rPr lang="en-US" altLang="ko-KR" dirty="0">
                <a:latin typeface="+mn-lt"/>
              </a:rPr>
              <a:t> </a:t>
            </a:r>
            <a:r>
              <a:rPr lang="ko-KR" altLang="en-US" dirty="0">
                <a:latin typeface="+mn-lt"/>
              </a:rPr>
              <a:t>있음</a:t>
            </a:r>
            <a:br>
              <a:rPr lang="en-US" altLang="ko-KR" dirty="0">
                <a:latin typeface="+mn-lt"/>
              </a:rPr>
            </a:br>
            <a:r>
              <a:rPr lang="en-US" altLang="ko-KR" sz="1400" dirty="0">
                <a:latin typeface="+mn-lt"/>
              </a:rPr>
              <a:t>(</a:t>
            </a:r>
            <a:r>
              <a:rPr lang="ko-KR" altLang="ko-Kore-KR" sz="1400" dirty="0">
                <a:latin typeface="+mn-lt"/>
              </a:rPr>
              <a:t>인간</a:t>
            </a:r>
            <a:r>
              <a:rPr lang="en-US" altLang="ko-Kore-KR" sz="1400" dirty="0">
                <a:latin typeface="+mn-lt"/>
              </a:rPr>
              <a:t>(3000</a:t>
            </a:r>
            <a:r>
              <a:rPr lang="ko-KR" altLang="ko-Kore-KR" sz="1400" dirty="0">
                <a:latin typeface="+mn-lt"/>
              </a:rPr>
              <a:t>개 길이</a:t>
            </a:r>
            <a:r>
              <a:rPr lang="en-US" altLang="ko-Kore-KR" sz="1400" dirty="0">
                <a:latin typeface="+mn-lt"/>
              </a:rPr>
              <a:t>), HIV(1</a:t>
            </a:r>
            <a:r>
              <a:rPr lang="ko-KR" altLang="ko-Kore-KR" sz="1400" dirty="0">
                <a:latin typeface="+mn-lt"/>
              </a:rPr>
              <a:t>만개 길이</a:t>
            </a:r>
            <a:r>
              <a:rPr lang="en-US" altLang="ko-Kore-KR" sz="1400" dirty="0">
                <a:latin typeface="+mn-lt"/>
              </a:rPr>
              <a:t>)</a:t>
            </a:r>
            <a:r>
              <a:rPr lang="ko-KR" altLang="ko-Kore-KR" sz="1400" dirty="0">
                <a:latin typeface="+mn-lt"/>
              </a:rPr>
              <a:t>에 비하여 매우</a:t>
            </a:r>
            <a:r>
              <a:rPr lang="ko-KR" altLang="en-US" sz="1400" dirty="0">
                <a:latin typeface="+mn-lt"/>
              </a:rPr>
              <a:t> 긺</a:t>
            </a:r>
            <a:r>
              <a:rPr lang="en-US" altLang="ko-KR" sz="1400" dirty="0">
                <a:latin typeface="+mn-lt"/>
              </a:rPr>
              <a:t>)</a:t>
            </a:r>
            <a:endParaRPr lang="en-US" altLang="ko-Kore-KR" sz="1400" dirty="0">
              <a:latin typeface="+mn-lt"/>
            </a:endParaRPr>
          </a:p>
          <a:p>
            <a:pPr marL="285750" indent="-285750">
              <a:spcAft>
                <a:spcPts val="1600"/>
              </a:spcAft>
              <a:buFont typeface="Arial" panose="020B0604020202020204" pitchFamily="34" charset="0"/>
              <a:buChar char="•"/>
            </a:pPr>
            <a:r>
              <a:rPr lang="ko-KR" altLang="ko-Kore-KR" dirty="0">
                <a:latin typeface="+mn-lt"/>
              </a:rPr>
              <a:t>이 바이러스의 </a:t>
            </a:r>
            <a:r>
              <a:rPr lang="en-US" altLang="ko-Kore-KR" dirty="0">
                <a:latin typeface="+mn-lt"/>
              </a:rPr>
              <a:t>gRNA</a:t>
            </a:r>
            <a:r>
              <a:rPr lang="ko-KR" altLang="ko-Kore-KR" dirty="0">
                <a:latin typeface="+mn-lt"/>
              </a:rPr>
              <a:t>의 앞쪽 </a:t>
            </a:r>
            <a:r>
              <a:rPr lang="en-US" altLang="ko-Kore-KR" dirty="0">
                <a:latin typeface="+mn-lt"/>
              </a:rPr>
              <a:t>3</a:t>
            </a:r>
            <a:r>
              <a:rPr lang="ko-KR" altLang="ko-Kore-KR" dirty="0">
                <a:latin typeface="+mn-lt"/>
              </a:rPr>
              <a:t>분의 </a:t>
            </a:r>
            <a:r>
              <a:rPr lang="en-US" altLang="ko-Kore-KR" dirty="0">
                <a:latin typeface="+mn-lt"/>
              </a:rPr>
              <a:t>2</a:t>
            </a:r>
            <a:r>
              <a:rPr lang="ko-KR" altLang="ko-Kore-KR" dirty="0">
                <a:latin typeface="+mn-lt"/>
              </a:rPr>
              <a:t>정도에 </a:t>
            </a:r>
            <a:r>
              <a:rPr lang="en-US" altLang="ko-Kore-KR" dirty="0">
                <a:latin typeface="+mn-lt"/>
              </a:rPr>
              <a:t>ORF1(Open Reading Frame1)</a:t>
            </a:r>
            <a:r>
              <a:rPr lang="ko-KR" altLang="ko-Kore-KR" dirty="0">
                <a:latin typeface="+mn-lt"/>
              </a:rPr>
              <a:t>이라고 불리는 긴 유전자가 있고</a:t>
            </a:r>
            <a:r>
              <a:rPr lang="en-US" altLang="ko-Kore-KR" dirty="0">
                <a:latin typeface="+mn-lt"/>
              </a:rPr>
              <a:t>, </a:t>
            </a:r>
            <a:r>
              <a:rPr lang="ko-KR" altLang="ko-Kore-KR" dirty="0">
                <a:latin typeface="+mn-lt"/>
              </a:rPr>
              <a:t>이 유전자가 처음 만드는 긴 단백질에는 단백질을 자르는 효소 기능을 갖춘 부분이 있어</a:t>
            </a:r>
            <a:r>
              <a:rPr lang="en-US" altLang="ko-Kore-KR" dirty="0">
                <a:latin typeface="+mn-lt"/>
              </a:rPr>
              <a:t>(</a:t>
            </a:r>
            <a:r>
              <a:rPr lang="ko-KR" altLang="ko-Kore-KR" dirty="0">
                <a:latin typeface="+mn-lt"/>
              </a:rPr>
              <a:t>단백질 분해효소</a:t>
            </a:r>
            <a:r>
              <a:rPr lang="en-US" altLang="ko-Kore-KR" dirty="0">
                <a:latin typeface="+mn-lt"/>
              </a:rPr>
              <a:t>) </a:t>
            </a:r>
            <a:r>
              <a:rPr lang="ko-KR" altLang="ko-Kore-KR" dirty="0">
                <a:latin typeface="+mn-lt"/>
              </a:rPr>
              <a:t>스스로를 </a:t>
            </a:r>
            <a:r>
              <a:rPr lang="en-US" altLang="ko-Kore-KR" dirty="0">
                <a:latin typeface="+mn-lt"/>
              </a:rPr>
              <a:t>16</a:t>
            </a:r>
            <a:r>
              <a:rPr lang="ko-KR" altLang="ko-Kore-KR" dirty="0">
                <a:latin typeface="+mn-lt"/>
              </a:rPr>
              <a:t>개의 조각으로 절</a:t>
            </a:r>
            <a:r>
              <a:rPr lang="ko-KR" altLang="en-US" dirty="0">
                <a:latin typeface="+mn-lt"/>
              </a:rPr>
              <a:t>단함</a:t>
            </a:r>
            <a:endParaRPr lang="en-US" altLang="ko-KR" dirty="0">
              <a:latin typeface="+mn-lt"/>
            </a:endParaRPr>
          </a:p>
          <a:p>
            <a:pPr marL="285750" indent="-285750">
              <a:spcAft>
                <a:spcPts val="1600"/>
              </a:spcAft>
              <a:buFont typeface="Arial" panose="020B0604020202020204" pitchFamily="34" charset="0"/>
              <a:buChar char="•"/>
            </a:pPr>
            <a:r>
              <a:rPr lang="ko-KR" altLang="ko-Kore-KR" dirty="0">
                <a:latin typeface="+mn-lt"/>
              </a:rPr>
              <a:t>이렇게 나뉘어진 단백질들을 비구조단백질</a:t>
            </a:r>
            <a:r>
              <a:rPr lang="en-US" altLang="ko-Kore-KR" dirty="0">
                <a:latin typeface="+mn-lt"/>
              </a:rPr>
              <a:t>(</a:t>
            </a:r>
            <a:r>
              <a:rPr lang="en-US" altLang="ko-Kore-KR" dirty="0" err="1">
                <a:latin typeface="+mn-lt"/>
              </a:rPr>
              <a:t>nsp</a:t>
            </a:r>
            <a:r>
              <a:rPr lang="en-US" altLang="ko-Kore-KR" dirty="0">
                <a:latin typeface="+mn-lt"/>
              </a:rPr>
              <a:t>)</a:t>
            </a:r>
            <a:r>
              <a:rPr lang="ko-KR" altLang="ko-Kore-KR" dirty="0">
                <a:latin typeface="+mn-lt"/>
              </a:rPr>
              <a:t>라 부르는데 이 단백질 조각들은 숙주세포 안에서 바이러스 복제 주도</a:t>
            </a:r>
            <a:r>
              <a:rPr lang="ko-KR" altLang="en-US" dirty="0">
                <a:latin typeface="+mn-lt"/>
              </a:rPr>
              <a:t>함</a:t>
            </a:r>
            <a:endParaRPr lang="en-US" altLang="ko-Kore-KR" dirty="0">
              <a:latin typeface="+mn-lt"/>
            </a:endParaRPr>
          </a:p>
          <a:p>
            <a:pPr marL="0" indent="0">
              <a:spcAft>
                <a:spcPts val="1600"/>
              </a:spcAft>
              <a:buNone/>
            </a:pPr>
            <a:r>
              <a:rPr lang="en-US" altLang="ko-Kore-KR" sz="1200" dirty="0">
                <a:latin typeface="+mn-lt"/>
              </a:rPr>
              <a:t>OFR1</a:t>
            </a:r>
            <a:r>
              <a:rPr lang="ko-KR" altLang="ko-Kore-KR" sz="1200" dirty="0">
                <a:latin typeface="+mn-lt"/>
              </a:rPr>
              <a:t>은 단백질 생산이 가능한 유전체 영역을 뜻함</a:t>
            </a:r>
            <a:r>
              <a:rPr lang="en-US" altLang="ko-Kore-KR" sz="1200" dirty="0">
                <a:latin typeface="+mn-lt"/>
              </a:rPr>
              <a:t>. </a:t>
            </a:r>
            <a:endParaRPr lang="ko-Kore-KR" altLang="ko-Kore-KR" sz="1200" dirty="0">
              <a:latin typeface="+mn-lt"/>
            </a:endParaRPr>
          </a:p>
          <a:p>
            <a:pPr marL="285750" lvl="0" indent="-285750">
              <a:spcAft>
                <a:spcPts val="1600"/>
              </a:spcAft>
              <a:buFont typeface="Arial" panose="020B0604020202020204" pitchFamily="34" charset="0"/>
              <a:buChar char="•"/>
            </a:pPr>
            <a:endParaRPr lang="en-US" altLang="ko-K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15</a:t>
            </a:fld>
            <a:r>
              <a:rPr lang="ko"/>
              <a:t> / n</a:t>
            </a:r>
            <a:endParaRPr/>
          </a:p>
        </p:txBody>
      </p:sp>
      <p:pic>
        <p:nvPicPr>
          <p:cNvPr id="3" name="그림 2">
            <a:extLst>
              <a:ext uri="{FF2B5EF4-FFF2-40B4-BE49-F238E27FC236}">
                <a16:creationId xmlns:a16="http://schemas.microsoft.com/office/drawing/2014/main" id="{402F2E61-30CC-8748-B7BE-4D610C4497C3}"/>
              </a:ext>
            </a:extLst>
          </p:cNvPr>
          <p:cNvPicPr>
            <a:picLocks noChangeAspect="1"/>
          </p:cNvPicPr>
          <p:nvPr/>
        </p:nvPicPr>
        <p:blipFill>
          <a:blip r:embed="rId3">
            <a:alphaModFix/>
          </a:blip>
          <a:stretch>
            <a:fillRect/>
          </a:stretch>
        </p:blipFill>
        <p:spPr>
          <a:xfrm>
            <a:off x="4851045" y="3388818"/>
            <a:ext cx="3688080" cy="1754682"/>
          </a:xfrm>
          <a:prstGeom prst="rect">
            <a:avLst/>
          </a:prstGeom>
        </p:spPr>
      </p:pic>
    </p:spTree>
    <p:extLst>
      <p:ext uri="{BB962C8B-B14F-4D97-AF65-F5344CB8AC3E}">
        <p14:creationId xmlns:p14="http://schemas.microsoft.com/office/powerpoint/2010/main" val="172004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altLang="ko-Kore-KR" dirty="0"/>
              <a:t>ORF (Open Reading Frames</a:t>
            </a:r>
            <a:r>
              <a:rPr lang="en-US" altLang="ko-KR" dirty="0"/>
              <a:t>)</a:t>
            </a: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mn-lt"/>
              </a:rPr>
              <a:t>ORF (Open Reading Frames) : </a:t>
            </a:r>
            <a:r>
              <a:rPr lang="ko-KR" altLang="en-US" dirty="0">
                <a:latin typeface="+mn-lt"/>
              </a:rPr>
              <a:t>단백질 생산이 가능한 유전체 영역으로</a:t>
            </a:r>
            <a:r>
              <a:rPr lang="en-US" altLang="ko-KR" dirty="0">
                <a:latin typeface="+mn-lt"/>
              </a:rPr>
              <a:t>,</a:t>
            </a:r>
            <a:r>
              <a:rPr lang="ko-KR" altLang="en-US" dirty="0">
                <a:latin typeface="+mn-lt"/>
              </a:rPr>
              <a:t> 시작 </a:t>
            </a:r>
            <a:r>
              <a:rPr lang="ko-KR" altLang="en-US" dirty="0" err="1">
                <a:latin typeface="+mn-lt"/>
              </a:rPr>
              <a:t>코돈</a:t>
            </a:r>
            <a:r>
              <a:rPr lang="ko-KR" altLang="en-US" dirty="0">
                <a:latin typeface="+mn-lt"/>
              </a:rPr>
              <a:t> </a:t>
            </a:r>
            <a:r>
              <a:rPr lang="en-US" altLang="ko-KR" dirty="0">
                <a:latin typeface="+mn-lt"/>
              </a:rPr>
              <a:t>(</a:t>
            </a:r>
            <a:r>
              <a:rPr lang="en" altLang="ko-Kore-KR" dirty="0">
                <a:latin typeface="+mn-lt"/>
              </a:rPr>
              <a:t>AUG)</a:t>
            </a:r>
            <a:r>
              <a:rPr lang="ko-KR" altLang="en-US" dirty="0">
                <a:latin typeface="+mn-lt"/>
              </a:rPr>
              <a:t>에서부터 종결 </a:t>
            </a:r>
            <a:r>
              <a:rPr lang="ko-KR" altLang="en-US" dirty="0" err="1">
                <a:latin typeface="+mn-lt"/>
              </a:rPr>
              <a:t>코돈</a:t>
            </a:r>
            <a:r>
              <a:rPr lang="ko-KR" altLang="en-US" dirty="0">
                <a:latin typeface="+mn-lt"/>
              </a:rPr>
              <a:t> </a:t>
            </a:r>
            <a:r>
              <a:rPr lang="en-US" altLang="ko-KR" dirty="0">
                <a:latin typeface="+mn-lt"/>
              </a:rPr>
              <a:t>(</a:t>
            </a:r>
            <a:r>
              <a:rPr lang="en" altLang="ko-Kore-KR" dirty="0">
                <a:latin typeface="+mn-lt"/>
              </a:rPr>
              <a:t>UAA, UAG, UGA) </a:t>
            </a:r>
            <a:r>
              <a:rPr lang="ko-KR" altLang="en-US" dirty="0" err="1">
                <a:latin typeface="+mn-lt"/>
              </a:rPr>
              <a:t>까지의</a:t>
            </a:r>
            <a:r>
              <a:rPr lang="ko-KR" altLang="en-US" dirty="0">
                <a:latin typeface="+mn-lt"/>
              </a:rPr>
              <a:t> 서열 </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하지만 이 지역이 실제로 단백질로 발현되는 서열인지</a:t>
            </a:r>
            <a:r>
              <a:rPr lang="en-US" altLang="ko-KR" dirty="0">
                <a:latin typeface="+mn-lt"/>
              </a:rPr>
              <a:t>, </a:t>
            </a:r>
            <a:r>
              <a:rPr lang="ko-KR" altLang="en-US" dirty="0">
                <a:latin typeface="+mn-lt"/>
              </a:rPr>
              <a:t>혹은 다른 </a:t>
            </a:r>
            <a:r>
              <a:rPr lang="en" altLang="ko-Kore-KR" dirty="0">
                <a:latin typeface="+mn-lt"/>
              </a:rPr>
              <a:t>RNA</a:t>
            </a:r>
            <a:r>
              <a:rPr lang="ko-KR" altLang="en-US" dirty="0" err="1">
                <a:latin typeface="+mn-lt"/>
              </a:rPr>
              <a:t>를</a:t>
            </a:r>
            <a:r>
              <a:rPr lang="ko-KR" altLang="en-US" dirty="0">
                <a:latin typeface="+mn-lt"/>
              </a:rPr>
              <a:t> 발현하는 위치인지</a:t>
            </a:r>
            <a:r>
              <a:rPr lang="en-US" altLang="ko-KR" dirty="0">
                <a:latin typeface="+mn-lt"/>
              </a:rPr>
              <a:t>, </a:t>
            </a:r>
            <a:r>
              <a:rPr lang="ko-KR" altLang="en-US" dirty="0">
                <a:latin typeface="+mn-lt"/>
              </a:rPr>
              <a:t>혹은 </a:t>
            </a:r>
            <a:r>
              <a:rPr lang="en" altLang="ko-Kore-KR" dirty="0">
                <a:latin typeface="+mn-lt"/>
              </a:rPr>
              <a:t>non-coding region</a:t>
            </a:r>
            <a:r>
              <a:rPr lang="ko-KR" altLang="en-US" dirty="0">
                <a:latin typeface="+mn-lt"/>
              </a:rPr>
              <a:t>인지는 알 수 없음</a:t>
            </a:r>
            <a:endParaRPr lang="en-US" altLang="ko-KR" dirty="0">
              <a:latin typeface="+mn-lt"/>
            </a:endParaRPr>
          </a:p>
          <a:p>
            <a:pPr marL="285750" indent="-285750">
              <a:spcAft>
                <a:spcPts val="1600"/>
              </a:spcAft>
              <a:buFont typeface="Arial" panose="020B0604020202020204" pitchFamily="34" charset="0"/>
              <a:buChar char="•"/>
            </a:pPr>
            <a:r>
              <a:rPr lang="en-US" altLang="ko-KR" dirty="0">
                <a:latin typeface="+mn-lt"/>
              </a:rPr>
              <a:t> </a:t>
            </a:r>
            <a:r>
              <a:rPr lang="ko-KR" altLang="en-US" dirty="0">
                <a:latin typeface="+mn-lt"/>
              </a:rPr>
              <a:t>단지 특정 유전체에서 유전자를 찾기 위해 검색해보는 첫번째 단계</a:t>
            </a:r>
            <a:r>
              <a:rPr lang="en-US" altLang="ko-KR" dirty="0">
                <a:latin typeface="+mn-lt"/>
              </a:rPr>
              <a:t> </a:t>
            </a:r>
            <a:br>
              <a:rPr lang="en-US" altLang="ko-KR" dirty="0">
                <a:latin typeface="+mn-lt"/>
              </a:rPr>
            </a:br>
            <a:r>
              <a:rPr lang="ko-KR" altLang="en-US" dirty="0">
                <a:latin typeface="+mn-lt"/>
              </a:rPr>
              <a:t> </a:t>
            </a:r>
            <a:r>
              <a:rPr lang="en-US" altLang="ko-KR" dirty="0">
                <a:latin typeface="+mn-lt"/>
              </a:rPr>
              <a:t>(</a:t>
            </a:r>
            <a:r>
              <a:rPr lang="en" altLang="ko-Kore-KR" dirty="0">
                <a:latin typeface="+mn-lt"/>
              </a:rPr>
              <a:t>protein coding region</a:t>
            </a:r>
            <a:r>
              <a:rPr lang="ko-KR" altLang="en-US" dirty="0">
                <a:latin typeface="+mn-lt"/>
              </a:rPr>
              <a:t>은 </a:t>
            </a:r>
            <a:r>
              <a:rPr lang="en" altLang="ko-Kore-KR" dirty="0">
                <a:latin typeface="+mn-lt"/>
              </a:rPr>
              <a:t>start codon</a:t>
            </a:r>
            <a:r>
              <a:rPr lang="ko-KR" altLang="en-US" dirty="0">
                <a:latin typeface="+mn-lt"/>
              </a:rPr>
              <a:t>과 </a:t>
            </a:r>
            <a:r>
              <a:rPr lang="en" altLang="ko-Kore-KR" dirty="0">
                <a:latin typeface="+mn-lt"/>
              </a:rPr>
              <a:t>stop codon</a:t>
            </a:r>
            <a:r>
              <a:rPr lang="ko-KR" altLang="en-US" dirty="0" err="1">
                <a:latin typeface="+mn-lt"/>
              </a:rPr>
              <a:t>으로</a:t>
            </a:r>
            <a:r>
              <a:rPr lang="ko-KR" altLang="en-US" dirty="0">
                <a:latin typeface="+mn-lt"/>
              </a:rPr>
              <a:t> 둘러</a:t>
            </a:r>
            <a:r>
              <a:rPr lang="en-US" altLang="ko-KR" dirty="0">
                <a:latin typeface="+mn-lt"/>
              </a:rPr>
              <a:t> </a:t>
            </a:r>
            <a:r>
              <a:rPr lang="ko-KR" altLang="en-US" dirty="0">
                <a:latin typeface="+mn-lt"/>
              </a:rPr>
              <a:t>쌓여있기 때문</a:t>
            </a:r>
            <a:r>
              <a:rPr lang="en-US" altLang="ko-KR" dirty="0">
                <a:latin typeface="+mn-lt"/>
              </a:rPr>
              <a:t>)</a:t>
            </a:r>
          </a:p>
          <a:p>
            <a:pPr marL="285750" indent="-285750">
              <a:spcAft>
                <a:spcPts val="1600"/>
              </a:spcAft>
              <a:buFont typeface="Arial" panose="020B0604020202020204" pitchFamily="34" charset="0"/>
              <a:buChar char="•"/>
            </a:pPr>
            <a:r>
              <a:rPr lang="en-US" altLang="ko-KR" dirty="0">
                <a:latin typeface="+mn-lt"/>
              </a:rPr>
              <a:t>CDS (Coding Sequence): </a:t>
            </a:r>
            <a:r>
              <a:rPr lang="ko-KR" altLang="en-US" dirty="0">
                <a:latin typeface="+mn-lt"/>
              </a:rPr>
              <a:t>이러한 </a:t>
            </a:r>
            <a:r>
              <a:rPr lang="en-US" altLang="ko-KR" dirty="0">
                <a:latin typeface="+mn-lt"/>
              </a:rPr>
              <a:t>ORF </a:t>
            </a:r>
            <a:r>
              <a:rPr lang="ko-KR" altLang="en-US" dirty="0">
                <a:latin typeface="+mn-lt"/>
              </a:rPr>
              <a:t>들에서 실제로 </a:t>
            </a:r>
            <a:r>
              <a:rPr lang="en-US" altLang="ko-KR" dirty="0">
                <a:latin typeface="+mn-lt"/>
              </a:rPr>
              <a:t>Protein</a:t>
            </a:r>
            <a:r>
              <a:rPr lang="ko-KR" altLang="en-US" dirty="0" err="1">
                <a:latin typeface="+mn-lt"/>
              </a:rPr>
              <a:t>으로</a:t>
            </a:r>
            <a:r>
              <a:rPr lang="ko-KR" altLang="en-US" dirty="0">
                <a:latin typeface="+mn-lt"/>
              </a:rPr>
              <a:t> 번역되는 서열</a:t>
            </a:r>
            <a:endParaRPr lang="en-US" altLang="ko-K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16</a:t>
            </a:fld>
            <a:r>
              <a:rPr lang="ko"/>
              <a:t> / n</a:t>
            </a:r>
            <a:endParaRPr/>
          </a:p>
        </p:txBody>
      </p:sp>
      <p:sp>
        <p:nvSpPr>
          <p:cNvPr id="2" name="TextBox 1">
            <a:extLst>
              <a:ext uri="{FF2B5EF4-FFF2-40B4-BE49-F238E27FC236}">
                <a16:creationId xmlns:a16="http://schemas.microsoft.com/office/drawing/2014/main" id="{229C00C5-E14D-3C42-BA1E-51D1B1573E48}"/>
              </a:ext>
            </a:extLst>
          </p:cNvPr>
          <p:cNvSpPr txBox="1"/>
          <p:nvPr/>
        </p:nvSpPr>
        <p:spPr>
          <a:xfrm>
            <a:off x="3949148" y="702365"/>
            <a:ext cx="184731" cy="307777"/>
          </a:xfrm>
          <a:prstGeom prst="rect">
            <a:avLst/>
          </a:prstGeom>
          <a:noFill/>
        </p:spPr>
        <p:txBody>
          <a:bodyPr wrap="none" rtlCol="0">
            <a:spAutoFit/>
          </a:bodyPr>
          <a:lstStyle/>
          <a:p>
            <a:endParaRPr kumimoji="1" lang="ko-Kore-KR" altLang="en-US" dirty="0"/>
          </a:p>
        </p:txBody>
      </p:sp>
    </p:spTree>
    <p:extLst>
      <p:ext uri="{BB962C8B-B14F-4D97-AF65-F5344CB8AC3E}">
        <p14:creationId xmlns:p14="http://schemas.microsoft.com/office/powerpoint/2010/main" val="828794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17</a:t>
            </a:fld>
            <a:r>
              <a:rPr lang="ko"/>
              <a:t> / n</a:t>
            </a:r>
            <a:endParaRPr/>
          </a:p>
        </p:txBody>
      </p:sp>
      <p:pic>
        <p:nvPicPr>
          <p:cNvPr id="3" name="그림 2">
            <a:extLst>
              <a:ext uri="{FF2B5EF4-FFF2-40B4-BE49-F238E27FC236}">
                <a16:creationId xmlns:a16="http://schemas.microsoft.com/office/drawing/2014/main" id="{23E4BBC8-6F4F-7C4B-B405-E70F1274BE2A}"/>
              </a:ext>
            </a:extLst>
          </p:cNvPr>
          <p:cNvPicPr>
            <a:picLocks noChangeAspect="1"/>
          </p:cNvPicPr>
          <p:nvPr/>
        </p:nvPicPr>
        <p:blipFill>
          <a:blip r:embed="rId3"/>
          <a:stretch>
            <a:fillRect/>
          </a:stretch>
        </p:blipFill>
        <p:spPr>
          <a:xfrm>
            <a:off x="1039469" y="541033"/>
            <a:ext cx="7065062" cy="34832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5" name="그림 4">
            <a:extLst>
              <a:ext uri="{FF2B5EF4-FFF2-40B4-BE49-F238E27FC236}">
                <a16:creationId xmlns:a16="http://schemas.microsoft.com/office/drawing/2014/main" id="{B25D79D3-90AD-DA46-8376-FD8C615BDC0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97658" y="1027687"/>
            <a:ext cx="4053323" cy="3892271"/>
          </a:xfrm>
          <a:prstGeom prst="rect">
            <a:avLst/>
          </a:prstGeom>
        </p:spPr>
      </p:pic>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Protein Strands by </a:t>
            </a:r>
            <a:r>
              <a:rPr lang="en-US" dirty="0" err="1"/>
              <a:t>geonome</a:t>
            </a: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spcAft>
                <a:spcPts val="1600"/>
              </a:spcAft>
              <a:buNone/>
            </a:pPr>
            <a:endParaRPr lang="en-US" altLang="ko-KR" dirty="0">
              <a:latin typeface="+mn-lt"/>
            </a:endParaRPr>
          </a:p>
          <a:p>
            <a:pPr marL="285750" indent="-285750">
              <a:spcAft>
                <a:spcPts val="1600"/>
              </a:spcAft>
              <a:buFont typeface="Arial" panose="020B0604020202020204" pitchFamily="34" charset="0"/>
              <a:buChar char="•"/>
            </a:pPr>
            <a:endParaRP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18</a:t>
            </a:fld>
            <a:r>
              <a:rPr lang="ko"/>
              <a:t> / n</a:t>
            </a:r>
            <a:endParaRPr/>
          </a:p>
        </p:txBody>
      </p:sp>
      <p:sp>
        <p:nvSpPr>
          <p:cNvPr id="2" name="TextBox 1">
            <a:extLst>
              <a:ext uri="{FF2B5EF4-FFF2-40B4-BE49-F238E27FC236}">
                <a16:creationId xmlns:a16="http://schemas.microsoft.com/office/drawing/2014/main" id="{4F527941-1C75-D946-AB30-54B157A45EB7}"/>
              </a:ext>
            </a:extLst>
          </p:cNvPr>
          <p:cNvSpPr txBox="1"/>
          <p:nvPr/>
        </p:nvSpPr>
        <p:spPr>
          <a:xfrm>
            <a:off x="311700" y="2627251"/>
            <a:ext cx="3985958" cy="338554"/>
          </a:xfrm>
          <a:prstGeom prst="rect">
            <a:avLst/>
          </a:prstGeom>
          <a:noFill/>
        </p:spPr>
        <p:txBody>
          <a:bodyPr wrap="square" rtlCol="0">
            <a:spAutoFit/>
          </a:bodyPr>
          <a:lstStyle/>
          <a:p>
            <a:r>
              <a:rPr kumimoji="1" lang="ko-Kore-KR" altLang="en-US" sz="1600" dirty="0">
                <a:latin typeface="+mn-lt"/>
              </a:rPr>
              <a:t>게놈에서</a:t>
            </a:r>
            <a:r>
              <a:rPr kumimoji="1" lang="ko-KR" altLang="en-US" sz="1600" dirty="0">
                <a:latin typeface="+mn-lt"/>
              </a:rPr>
              <a:t> 생성되는 단백질 가닥 개수 비교</a:t>
            </a:r>
            <a:endParaRPr kumimoji="1" lang="ko-Kore-KR" altLang="en-US" sz="1600" dirty="0">
              <a:latin typeface="+mn-lt"/>
            </a:endParaRPr>
          </a:p>
        </p:txBody>
      </p:sp>
      <p:pic>
        <p:nvPicPr>
          <p:cNvPr id="2050" name="Picture 2" descr="Rhinolophus sinicus [Chinese Rufous Horseshoe Bat] | Fun shots, Bat,  Horseshoe">
            <a:extLst>
              <a:ext uri="{FF2B5EF4-FFF2-40B4-BE49-F238E27FC236}">
                <a16:creationId xmlns:a16="http://schemas.microsoft.com/office/drawing/2014/main" id="{12760EC9-7F49-B045-87E6-546A2AD16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317" y="3115883"/>
            <a:ext cx="1368341" cy="109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97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7" name="그림 6">
            <a:extLst>
              <a:ext uri="{FF2B5EF4-FFF2-40B4-BE49-F238E27FC236}">
                <a16:creationId xmlns:a16="http://schemas.microsoft.com/office/drawing/2014/main" id="{924ADA50-7A49-264D-8241-AB30E5C026E3}"/>
              </a:ext>
            </a:extLst>
          </p:cNvPr>
          <p:cNvPicPr/>
          <p:nvPr/>
        </p:nvPicPr>
        <p:blipFill rotWithShape="1">
          <a:blip r:embed="rId3">
            <a:extLst>
              <a:ext uri="{28A0092B-C50C-407E-A947-70E740481C1C}">
                <a14:useLocalDpi xmlns:a14="http://schemas.microsoft.com/office/drawing/2010/main" val="0"/>
              </a:ext>
            </a:extLst>
          </a:blip>
          <a:srcRect l="3911" b="2222"/>
          <a:stretch/>
        </p:blipFill>
        <p:spPr>
          <a:xfrm>
            <a:off x="3811349" y="1062116"/>
            <a:ext cx="4727776" cy="3636415"/>
          </a:xfrm>
          <a:prstGeom prst="rect">
            <a:avLst/>
          </a:prstGeom>
        </p:spPr>
      </p:pic>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altLang="ko-Kore-KR" dirty="0"/>
              <a:t>Amino Acids Distribution</a:t>
            </a:r>
            <a:endParaRPr dirty="0"/>
          </a:p>
        </p:txBody>
      </p:sp>
      <p:sp>
        <p:nvSpPr>
          <p:cNvPr id="97" name="Google Shape;97;p15"/>
          <p:cNvSpPr txBox="1">
            <a:spLocks noGrp="1"/>
          </p:cNvSpPr>
          <p:nvPr>
            <p:ph type="body" idx="1"/>
          </p:nvPr>
        </p:nvSpPr>
        <p:spPr>
          <a:xfrm>
            <a:off x="142911" y="2571750"/>
            <a:ext cx="3881609" cy="433469"/>
          </a:xfrm>
          <a:prstGeom prst="rect">
            <a:avLst/>
          </a:prstGeom>
        </p:spPr>
        <p:txBody>
          <a:bodyPr spcFirstLastPara="1" wrap="square" lIns="91425" tIns="91425" rIns="91425" bIns="91425" anchor="t" anchorCtr="0">
            <a:noAutofit/>
          </a:bodyPr>
          <a:lstStyle/>
          <a:p>
            <a:pPr marL="0" indent="0">
              <a:spcAft>
                <a:spcPts val="1600"/>
              </a:spcAft>
              <a:buNone/>
            </a:pPr>
            <a:r>
              <a:rPr lang="ko-KR" altLang="en-US" dirty="0">
                <a:latin typeface="Economica" panose="02000506040000020004" pitchFamily="2" charset="0"/>
              </a:rPr>
              <a:t>게놈에서 생성되는 아미노산 분포 비교</a:t>
            </a:r>
            <a:endParaRPr dirty="0">
              <a:latin typeface="Economica" panose="02000506040000020004" pitchFamily="2" charset="0"/>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19</a:t>
            </a:fld>
            <a:r>
              <a:rPr lang="ko"/>
              <a:t> / n</a:t>
            </a:r>
            <a:endParaRPr/>
          </a:p>
        </p:txBody>
      </p:sp>
    </p:spTree>
    <p:extLst>
      <p:ext uri="{BB962C8B-B14F-4D97-AF65-F5344CB8AC3E}">
        <p14:creationId xmlns:p14="http://schemas.microsoft.com/office/powerpoint/2010/main" val="257075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Background</a:t>
            </a:r>
            <a:endParaRPr dirty="0"/>
          </a:p>
        </p:txBody>
      </p:sp>
      <p:sp>
        <p:nvSpPr>
          <p:cNvPr id="97" name="Google Shape;97;p15"/>
          <p:cNvSpPr txBox="1">
            <a:spLocks noGrp="1"/>
          </p:cNvSpPr>
          <p:nvPr>
            <p:ph type="body" idx="1"/>
          </p:nvPr>
        </p:nvSpPr>
        <p:spPr>
          <a:xfrm>
            <a:off x="4905725" y="1561870"/>
            <a:ext cx="2306342" cy="34692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ea typeface="NanumSquareOTF Light" panose="020B0600000101010101" pitchFamily="34" charset="-127"/>
              </a:rPr>
              <a:t>What is </a:t>
            </a:r>
            <a:r>
              <a:rPr lang="en-US" b="1" dirty="0">
                <a:latin typeface="+mn-lt"/>
                <a:ea typeface="NanumSquareOTF Light" panose="020B0600000101010101" pitchFamily="34" charset="-127"/>
              </a:rPr>
              <a:t>Genome</a:t>
            </a:r>
            <a:r>
              <a:rPr lang="en-US" dirty="0">
                <a:latin typeface="+mn-lt"/>
                <a:ea typeface="NanumSquareOTF Light" panose="020B0600000101010101" pitchFamily="34" charset="-127"/>
              </a:rPr>
              <a:t>?</a:t>
            </a:r>
            <a:endParaRPr dirty="0">
              <a:latin typeface="+mn-lt"/>
              <a:ea typeface="NanumSquareOTF Light" panose="020B0600000101010101" pitchFamily="34" charset="-127"/>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a:t>
            </a:fld>
            <a:r>
              <a:rPr lang="ko"/>
              <a:t> / n</a:t>
            </a:r>
            <a:endParaRPr/>
          </a:p>
        </p:txBody>
      </p:sp>
      <p:pic>
        <p:nvPicPr>
          <p:cNvPr id="4" name="그림 3">
            <a:extLst>
              <a:ext uri="{FF2B5EF4-FFF2-40B4-BE49-F238E27FC236}">
                <a16:creationId xmlns:a16="http://schemas.microsoft.com/office/drawing/2014/main" id="{80A2F58B-5273-8D46-9479-36F286A26E3E}"/>
              </a:ext>
            </a:extLst>
          </p:cNvPr>
          <p:cNvPicPr>
            <a:picLocks noChangeAspect="1"/>
          </p:cNvPicPr>
          <p:nvPr/>
        </p:nvPicPr>
        <p:blipFill>
          <a:blip r:embed="rId3"/>
          <a:stretch>
            <a:fillRect/>
          </a:stretch>
        </p:blipFill>
        <p:spPr>
          <a:xfrm>
            <a:off x="481816" y="1735332"/>
            <a:ext cx="3928996" cy="1944853"/>
          </a:xfrm>
          <a:prstGeom prst="rect">
            <a:avLst/>
          </a:prstGeom>
        </p:spPr>
      </p:pic>
      <p:sp>
        <p:nvSpPr>
          <p:cNvPr id="9" name="Google Shape;97;p15">
            <a:extLst>
              <a:ext uri="{FF2B5EF4-FFF2-40B4-BE49-F238E27FC236}">
                <a16:creationId xmlns:a16="http://schemas.microsoft.com/office/drawing/2014/main" id="{64D168A9-0B90-B540-B46E-0EC3542A7A45}"/>
              </a:ext>
            </a:extLst>
          </p:cNvPr>
          <p:cNvSpPr txBox="1">
            <a:spLocks/>
          </p:cNvSpPr>
          <p:nvPr/>
        </p:nvSpPr>
        <p:spPr>
          <a:xfrm>
            <a:off x="4905725" y="2141345"/>
            <a:ext cx="3928996" cy="1538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0" indent="0">
              <a:spcAft>
                <a:spcPts val="1600"/>
              </a:spcAft>
              <a:buFont typeface="Open Sans"/>
              <a:buNone/>
            </a:pPr>
            <a:r>
              <a:rPr lang="en-US" dirty="0">
                <a:latin typeface="+mn-lt"/>
                <a:ea typeface="NanumSquareOTF Light" panose="020B0600000101010101" pitchFamily="34" charset="-127"/>
              </a:rPr>
              <a:t>genetic material of any organism</a:t>
            </a:r>
          </a:p>
          <a:p>
            <a:pPr marL="0" indent="0">
              <a:spcAft>
                <a:spcPts val="1600"/>
              </a:spcAft>
              <a:buFont typeface="Open Sans"/>
              <a:buNone/>
            </a:pPr>
            <a:r>
              <a:rPr lang="en-US" dirty="0">
                <a:latin typeface="+mn-lt"/>
                <a:ea typeface="NanumSquareOTF Light" panose="020B0600000101010101" pitchFamily="34" charset="-127"/>
              </a:rPr>
              <a:t>consists of DNA ( or RNA ) which in turn can be considered ad the blueprints of any organisms’ origin.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altLang="ko-Kore-KR" dirty="0"/>
              <a:t>Amino Acids Distribution</a:t>
            </a:r>
            <a:endParaRPr dirty="0"/>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20</a:t>
            </a:fld>
            <a:r>
              <a:rPr lang="ko"/>
              <a:t> / n</a:t>
            </a:r>
            <a:endParaRPr/>
          </a:p>
        </p:txBody>
      </p:sp>
      <p:pic>
        <p:nvPicPr>
          <p:cNvPr id="3" name="그림 2" descr="텍스트, 필기구, 연필, 문구이(가) 표시된 사진&#10;&#10;자동 생성된 설명">
            <a:extLst>
              <a:ext uri="{FF2B5EF4-FFF2-40B4-BE49-F238E27FC236}">
                <a16:creationId xmlns:a16="http://schemas.microsoft.com/office/drawing/2014/main" id="{CD2DC5B7-EAB1-D740-90D7-E17B845C46D6}"/>
              </a:ext>
            </a:extLst>
          </p:cNvPr>
          <p:cNvPicPr>
            <a:picLocks noChangeAspect="1"/>
          </p:cNvPicPr>
          <p:nvPr/>
        </p:nvPicPr>
        <p:blipFill>
          <a:blip r:embed="rId3"/>
          <a:stretch>
            <a:fillRect/>
          </a:stretch>
        </p:blipFill>
        <p:spPr>
          <a:xfrm>
            <a:off x="1390860" y="945814"/>
            <a:ext cx="6362279" cy="4105003"/>
          </a:xfrm>
          <a:prstGeom prst="rect">
            <a:avLst/>
          </a:prstGeom>
        </p:spPr>
      </p:pic>
      <p:pic>
        <p:nvPicPr>
          <p:cNvPr id="1026" name="Picture 2" descr="civet · 시벳 : 네이버 블로그">
            <a:extLst>
              <a:ext uri="{FF2B5EF4-FFF2-40B4-BE49-F238E27FC236}">
                <a16:creationId xmlns:a16="http://schemas.microsoft.com/office/drawing/2014/main" id="{8825634A-702B-DD40-B1AF-D99C9697B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6413" y="3143588"/>
            <a:ext cx="2460248" cy="151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altLang="ko-Kore-KR" dirty="0"/>
              <a:t>Finding the ORFs (Open Reading Frames</a:t>
            </a:r>
            <a:r>
              <a:rPr lang="en-US" altLang="ko-KR" dirty="0"/>
              <a:t>)</a:t>
            </a: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ORFs in SARS's protein sequences:</a:t>
            </a: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21</a:t>
            </a:fld>
            <a:r>
              <a:rPr lang="ko"/>
              <a:t> / n</a:t>
            </a:r>
            <a:endParaRPr/>
          </a:p>
        </p:txBody>
      </p:sp>
      <p:sp>
        <p:nvSpPr>
          <p:cNvPr id="2" name="TextBox 1">
            <a:extLst>
              <a:ext uri="{FF2B5EF4-FFF2-40B4-BE49-F238E27FC236}">
                <a16:creationId xmlns:a16="http://schemas.microsoft.com/office/drawing/2014/main" id="{229C00C5-E14D-3C42-BA1E-51D1B1573E48}"/>
              </a:ext>
            </a:extLst>
          </p:cNvPr>
          <p:cNvSpPr txBox="1"/>
          <p:nvPr/>
        </p:nvSpPr>
        <p:spPr>
          <a:xfrm>
            <a:off x="3949148" y="702365"/>
            <a:ext cx="184731" cy="307777"/>
          </a:xfrm>
          <a:prstGeom prst="rect">
            <a:avLst/>
          </a:prstGeom>
          <a:noFill/>
        </p:spPr>
        <p:txBody>
          <a:bodyPr wrap="none" rtlCol="0">
            <a:spAutoFit/>
          </a:bodyPr>
          <a:lstStyle/>
          <a:p>
            <a:endParaRPr kumimoji="1" lang="ko-Kore-KR" altLang="en-US" dirty="0"/>
          </a:p>
        </p:txBody>
      </p:sp>
      <p:pic>
        <p:nvPicPr>
          <p:cNvPr id="6" name="그림 5" descr="텍스트, 실내, 파란색, 스크린샷이(가) 표시된 사진&#10;&#10;자동 생성된 설명">
            <a:extLst>
              <a:ext uri="{FF2B5EF4-FFF2-40B4-BE49-F238E27FC236}">
                <a16:creationId xmlns:a16="http://schemas.microsoft.com/office/drawing/2014/main" id="{3FADEC24-071F-DF43-89C6-BE5E1E338547}"/>
              </a:ext>
            </a:extLst>
          </p:cNvPr>
          <p:cNvPicPr>
            <a:picLocks noChangeAspect="1"/>
          </p:cNvPicPr>
          <p:nvPr/>
        </p:nvPicPr>
        <p:blipFill>
          <a:blip r:embed="rId3"/>
          <a:stretch>
            <a:fillRect/>
          </a:stretch>
        </p:blipFill>
        <p:spPr>
          <a:xfrm>
            <a:off x="1142200" y="1645937"/>
            <a:ext cx="6490150" cy="3011280"/>
          </a:xfrm>
          <a:prstGeom prst="rect">
            <a:avLst/>
          </a:prstGeom>
        </p:spPr>
      </p:pic>
    </p:spTree>
    <p:extLst>
      <p:ext uri="{BB962C8B-B14F-4D97-AF65-F5344CB8AC3E}">
        <p14:creationId xmlns:p14="http://schemas.microsoft.com/office/powerpoint/2010/main" val="98521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dirty="0"/>
              <a:t>Comparative Summary of Protein Sequences</a:t>
            </a: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spcAft>
                <a:spcPts val="1600"/>
              </a:spcAft>
              <a:buNone/>
            </a:pPr>
            <a:r>
              <a:rPr lang="ko-KR" altLang="en-US" dirty="0">
                <a:latin typeface="+mn-lt"/>
              </a:rPr>
              <a:t>   </a:t>
            </a:r>
            <a:r>
              <a:rPr lang="en-US" altLang="ko-KR" dirty="0">
                <a:latin typeface="+mn-lt"/>
              </a:rPr>
              <a:t>          </a:t>
            </a:r>
            <a:r>
              <a:rPr lang="ko-KR" altLang="en-US" dirty="0">
                <a:latin typeface="+mn-lt"/>
              </a:rPr>
              <a:t>   </a:t>
            </a:r>
            <a:r>
              <a:rPr lang="en-US" altLang="ko-KR" dirty="0">
                <a:latin typeface="+mn-lt"/>
              </a:rPr>
              <a:t>   </a:t>
            </a:r>
            <a:r>
              <a:rPr lang="ko-KR" altLang="en-US" dirty="0">
                <a:latin typeface="+mn-lt"/>
              </a:rPr>
              <a:t>가장 짧은 단백질 서열 길이              가장 긴 단백질 서열 길이</a:t>
            </a:r>
            <a:endParaRP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22</a:t>
            </a:fld>
            <a:r>
              <a:rPr lang="ko"/>
              <a:t> / n</a:t>
            </a:r>
            <a:endParaRPr/>
          </a:p>
        </p:txBody>
      </p:sp>
      <p:sp>
        <p:nvSpPr>
          <p:cNvPr id="2" name="TextBox 1">
            <a:extLst>
              <a:ext uri="{FF2B5EF4-FFF2-40B4-BE49-F238E27FC236}">
                <a16:creationId xmlns:a16="http://schemas.microsoft.com/office/drawing/2014/main" id="{229C00C5-E14D-3C42-BA1E-51D1B1573E48}"/>
              </a:ext>
            </a:extLst>
          </p:cNvPr>
          <p:cNvSpPr txBox="1"/>
          <p:nvPr/>
        </p:nvSpPr>
        <p:spPr>
          <a:xfrm>
            <a:off x="3949148" y="702365"/>
            <a:ext cx="184731" cy="307777"/>
          </a:xfrm>
          <a:prstGeom prst="rect">
            <a:avLst/>
          </a:prstGeom>
          <a:noFill/>
        </p:spPr>
        <p:txBody>
          <a:bodyPr wrap="none" rtlCol="0">
            <a:spAutoFit/>
          </a:bodyPr>
          <a:lstStyle/>
          <a:p>
            <a:endParaRPr kumimoji="1" lang="ko-Kore-KR" altLang="en-US" dirty="0"/>
          </a:p>
        </p:txBody>
      </p:sp>
      <p:pic>
        <p:nvPicPr>
          <p:cNvPr id="4" name="그림 3">
            <a:extLst>
              <a:ext uri="{FF2B5EF4-FFF2-40B4-BE49-F238E27FC236}">
                <a16:creationId xmlns:a16="http://schemas.microsoft.com/office/drawing/2014/main" id="{554CC63A-53D6-234F-9767-4831AFD7DBC3}"/>
              </a:ext>
            </a:extLst>
          </p:cNvPr>
          <p:cNvPicPr>
            <a:picLocks noChangeAspect="1"/>
          </p:cNvPicPr>
          <p:nvPr/>
        </p:nvPicPr>
        <p:blipFill rotWithShape="1">
          <a:blip r:embed="rId3"/>
          <a:srcRect t="10133"/>
          <a:stretch/>
        </p:blipFill>
        <p:spPr>
          <a:xfrm>
            <a:off x="1021115" y="1684410"/>
            <a:ext cx="6732320" cy="2892398"/>
          </a:xfrm>
          <a:prstGeom prst="rect">
            <a:avLst/>
          </a:prstGeom>
        </p:spPr>
      </p:pic>
    </p:spTree>
    <p:extLst>
      <p:ext uri="{BB962C8B-B14F-4D97-AF65-F5344CB8AC3E}">
        <p14:creationId xmlns:p14="http://schemas.microsoft.com/office/powerpoint/2010/main" val="335798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dirty="0"/>
              <a:t>Comparative Summary of Protein Sequences</a:t>
            </a:r>
            <a:endParaRPr dirty="0"/>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spcAft>
                <a:spcPts val="1600"/>
              </a:spcAft>
              <a:buNone/>
            </a:pPr>
            <a:r>
              <a:rPr lang="en-US" altLang="ko-KR" dirty="0">
                <a:latin typeface="Economica" panose="02000506040000020004" pitchFamily="2" charset="0"/>
              </a:rPr>
              <a:t>                           		      </a:t>
            </a:r>
            <a:r>
              <a:rPr lang="ko-KR" altLang="en-US" dirty="0">
                <a:latin typeface="+mn-lt"/>
              </a:rPr>
              <a:t>단백질 서열의 평균 길이</a:t>
            </a:r>
            <a:endParaRP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23</a:t>
            </a:fld>
            <a:r>
              <a:rPr lang="ko"/>
              <a:t> / n</a:t>
            </a:r>
            <a:endParaRPr/>
          </a:p>
        </p:txBody>
      </p:sp>
      <p:sp>
        <p:nvSpPr>
          <p:cNvPr id="2" name="TextBox 1">
            <a:extLst>
              <a:ext uri="{FF2B5EF4-FFF2-40B4-BE49-F238E27FC236}">
                <a16:creationId xmlns:a16="http://schemas.microsoft.com/office/drawing/2014/main" id="{229C00C5-E14D-3C42-BA1E-51D1B1573E48}"/>
              </a:ext>
            </a:extLst>
          </p:cNvPr>
          <p:cNvSpPr txBox="1"/>
          <p:nvPr/>
        </p:nvSpPr>
        <p:spPr>
          <a:xfrm>
            <a:off x="3949148" y="702365"/>
            <a:ext cx="184731" cy="307777"/>
          </a:xfrm>
          <a:prstGeom prst="rect">
            <a:avLst/>
          </a:prstGeom>
          <a:noFill/>
        </p:spPr>
        <p:txBody>
          <a:bodyPr wrap="none" rtlCol="0">
            <a:spAutoFit/>
          </a:bodyPr>
          <a:lstStyle/>
          <a:p>
            <a:endParaRPr kumimoji="1" lang="ko-Kore-KR" altLang="en-US" dirty="0"/>
          </a:p>
        </p:txBody>
      </p:sp>
      <p:pic>
        <p:nvPicPr>
          <p:cNvPr id="3" name="그림 2">
            <a:extLst>
              <a:ext uri="{FF2B5EF4-FFF2-40B4-BE49-F238E27FC236}">
                <a16:creationId xmlns:a16="http://schemas.microsoft.com/office/drawing/2014/main" id="{B58E7FDF-DE27-244C-B546-8A1785A5D6A3}"/>
              </a:ext>
            </a:extLst>
          </p:cNvPr>
          <p:cNvPicPr>
            <a:picLocks noChangeAspect="1"/>
          </p:cNvPicPr>
          <p:nvPr/>
        </p:nvPicPr>
        <p:blipFill>
          <a:blip r:embed="rId3"/>
          <a:stretch>
            <a:fillRect/>
          </a:stretch>
        </p:blipFill>
        <p:spPr>
          <a:xfrm>
            <a:off x="1239456" y="1685560"/>
            <a:ext cx="6665087" cy="2891248"/>
          </a:xfrm>
          <a:prstGeom prst="rect">
            <a:avLst/>
          </a:prstGeom>
        </p:spPr>
      </p:pic>
    </p:spTree>
    <p:extLst>
      <p:ext uri="{BB962C8B-B14F-4D97-AF65-F5344CB8AC3E}">
        <p14:creationId xmlns:p14="http://schemas.microsoft.com/office/powerpoint/2010/main" val="2160827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prstGeom prst="rect">
            <a:avLst/>
          </a:prstGeom>
        </p:spPr>
        <p:txBody>
          <a:bodyPr spcFirstLastPara="1" wrap="square" lIns="91425" tIns="91425" rIns="91425" bIns="91425" anchor="b" anchorCtr="0">
            <a:noAutofit/>
          </a:bodyPr>
          <a:lstStyle/>
          <a:p>
            <a:r>
              <a:rPr lang="en" altLang="ko-Kore-KR" dirty="0"/>
              <a:t>The relationship of protein conservation and sequence length </a:t>
            </a:r>
            <a:endParaRPr dirty="0">
              <a:latin typeface="Economica" panose="02000506040000020004" pitchFamily="2" charset="0"/>
            </a:endParaRPr>
          </a:p>
        </p:txBody>
      </p:sp>
      <p:sp>
        <p:nvSpPr>
          <p:cNvPr id="97" name="Google Shape;97;p15"/>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단백질 서열의 길이는 그 기능에 의해 결정됨</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유기체의 단백질 길이의 큰 차이는 이러한 단백질을 위한 특정한 기능적 역할의 다양성을 반영한다</a:t>
            </a:r>
            <a:r>
              <a:rPr lang="en-US" altLang="ko-KR" dirty="0">
                <a:latin typeface="+mn-lt"/>
              </a:rPr>
              <a:t>. </a:t>
            </a:r>
            <a:r>
              <a:rPr lang="ko-KR" altLang="en-US" dirty="0">
                <a:latin typeface="+mn-lt"/>
              </a:rPr>
              <a:t> 그러나</a:t>
            </a:r>
            <a:r>
              <a:rPr lang="en-US" altLang="ko-KR" dirty="0">
                <a:latin typeface="+mn-lt"/>
              </a:rPr>
              <a:t>, </a:t>
            </a:r>
            <a:r>
              <a:rPr lang="ko-KR" altLang="en-US" dirty="0">
                <a:latin typeface="+mn-lt"/>
              </a:rPr>
              <a:t>단백질의 길이에 영향을 미치는 추가적인 진화적인 힘은 약한 기능적 제약하에서 진화하는 단백질의 길이 분포를 연구함으로써 밝혀질 수 있다</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결론</a:t>
            </a:r>
            <a:r>
              <a:rPr lang="en-US" altLang="ko-KR" dirty="0">
                <a:latin typeface="+mn-lt"/>
              </a:rPr>
              <a:t>: </a:t>
            </a:r>
            <a:r>
              <a:rPr lang="ko-KR" altLang="en-US" dirty="0">
                <a:latin typeface="+mn-lt"/>
              </a:rPr>
              <a:t>단백질 보존과 염기서열 길이 사이에는 관계가 있다</a:t>
            </a:r>
            <a:r>
              <a:rPr lang="en-US" altLang="ko-KR" dirty="0">
                <a:latin typeface="+mn-lt"/>
              </a:rPr>
              <a:t>. </a:t>
            </a:r>
          </a:p>
          <a:p>
            <a:pPr marL="285750" indent="-285750">
              <a:spcAft>
                <a:spcPts val="1600"/>
              </a:spcAft>
              <a:buFont typeface="Arial" panose="020B0604020202020204" pitchFamily="34" charset="0"/>
              <a:buChar char="•"/>
            </a:pPr>
            <a:r>
              <a:rPr lang="ko-KR" altLang="en-US" dirty="0">
                <a:latin typeface="+mn-lt"/>
              </a:rPr>
              <a:t>연구된 모든 유기체에 대해</a:t>
            </a:r>
            <a:r>
              <a:rPr lang="en-US" altLang="ko-KR" dirty="0">
                <a:latin typeface="+mn-lt"/>
              </a:rPr>
              <a:t>, </a:t>
            </a:r>
            <a:r>
              <a:rPr lang="ko-KR" altLang="en-US" dirty="0">
                <a:latin typeface="+mn-lt"/>
              </a:rPr>
              <a:t>더 구체적인 기능적 제약조건이 없는 상태에서 더 짧은 단백질을 선호하는 중요한 진화적 경향이 있는 것 같다</a:t>
            </a:r>
            <a:r>
              <a:rPr lang="en-US" altLang="ko-KR" dirty="0">
                <a:latin typeface="+mn-lt"/>
              </a:rPr>
              <a:t>.</a:t>
            </a:r>
            <a:endParaRPr lang="en" altLang="ko-Kore-KR" i="1" dirty="0">
              <a:latin typeface="+mn-lt"/>
            </a:endParaRPr>
          </a:p>
          <a:p>
            <a:pPr marL="0" indent="0" algn="r">
              <a:spcAft>
                <a:spcPts val="1600"/>
              </a:spcAft>
              <a:buNone/>
            </a:pPr>
            <a:r>
              <a:rPr lang="ko-KR" altLang="en-US" i="1" dirty="0">
                <a:latin typeface="+mn-lt"/>
              </a:rPr>
              <a:t> </a:t>
            </a:r>
            <a:r>
              <a:rPr lang="en" altLang="ko-Kore-KR" sz="1200" i="1" dirty="0">
                <a:latin typeface="+mn-lt"/>
              </a:rPr>
              <a:t>BMC Evolutionary Biology 2002BMC , </a:t>
            </a:r>
            <a:r>
              <a:rPr lang="en" altLang="ko-Kore-KR" sz="1200" b="1" i="1" dirty="0">
                <a:latin typeface="+mn-lt"/>
              </a:rPr>
              <a:t>2</a:t>
            </a:r>
            <a:r>
              <a:rPr lang="en" altLang="ko-Kore-KR" sz="1200" i="1" dirty="0">
                <a:latin typeface="+mn-lt"/>
              </a:rPr>
              <a:t>:20</a:t>
            </a:r>
            <a:br>
              <a:rPr lang="en" altLang="ko-Kore-KR" dirty="0">
                <a:latin typeface="+mn-lt"/>
              </a:rPr>
            </a:br>
            <a:endParaRPr lang="en" altLang="ko-Kore-KR" dirty="0">
              <a:latin typeface="+mn-lt"/>
            </a:endParaRPr>
          </a:p>
          <a:p>
            <a:pPr marL="285750" indent="-285750">
              <a:spcAft>
                <a:spcPts val="1600"/>
              </a:spcAft>
              <a:buFont typeface="Arial" panose="020B0604020202020204" pitchFamily="34" charset="0"/>
              <a:buChar char="•"/>
            </a:pPr>
            <a:endParaRPr lang="en" altLang="ko-Kore-KR" dirty="0">
              <a:latin typeface="+mn-lt"/>
            </a:endParaRPr>
          </a:p>
        </p:txBody>
      </p:sp>
      <p:sp>
        <p:nvSpPr>
          <p:cNvPr id="98" name="Google Shape;98;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24</a:t>
            </a:fld>
            <a:r>
              <a:rPr lang="ko"/>
              <a:t> / n</a:t>
            </a:r>
            <a:endParaRPr/>
          </a:p>
        </p:txBody>
      </p:sp>
    </p:spTree>
    <p:extLst>
      <p:ext uri="{BB962C8B-B14F-4D97-AF65-F5344CB8AC3E}">
        <p14:creationId xmlns:p14="http://schemas.microsoft.com/office/powerpoint/2010/main" val="3506627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mc:AlternateContent xmlns:mc="http://schemas.openxmlformats.org/markup-compatibility/2006" xmlns:a14="http://schemas.microsoft.com/office/drawing/2010/main">
        <mc:Choice Requires="a14">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mn-lt"/>
                  </a:rPr>
                  <a:t>Bioinformatics : </a:t>
                </a:r>
                <a:r>
                  <a:rPr lang="ko-KR" altLang="en-US" dirty="0">
                    <a:latin typeface="+mn-lt"/>
                  </a:rPr>
                  <a:t>유전자나 단백질의 기능을 밝히는 데 도움을 줌</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실험적으로 기능이 검증된 다른 서열과의 서열 유사도에 기반해 생물학적 기능에 대한 가설 설립 필요</a:t>
                </a:r>
                <a:r>
                  <a:rPr lang="en-US" altLang="ko-KR" dirty="0">
                    <a:latin typeface="+mn-lt"/>
                  </a:rPr>
                  <a:t>.</a:t>
                </a:r>
              </a:p>
              <a:p>
                <a:pPr marL="285750" indent="-285750">
                  <a:spcAft>
                    <a:spcPts val="1600"/>
                  </a:spcAft>
                  <a:buFont typeface="Arial" panose="020B0604020202020204" pitchFamily="34" charset="0"/>
                  <a:buChar char="•"/>
                </a:pPr>
                <a:r>
                  <a:rPr lang="ko-KR" altLang="en-US" dirty="0" err="1">
                    <a:latin typeface="+mn-lt"/>
                  </a:rPr>
                  <a:t>상동성</a:t>
                </a:r>
                <a:r>
                  <a:rPr lang="en-US" altLang="ko-KR" dirty="0">
                    <a:latin typeface="+mn-lt"/>
                  </a:rPr>
                  <a:t>(homology) &amp; </a:t>
                </a:r>
                <a:r>
                  <a:rPr lang="ko-KR" altLang="en-US" dirty="0">
                    <a:latin typeface="+mn-lt"/>
                  </a:rPr>
                  <a:t>유사성</a:t>
                </a:r>
                <a:r>
                  <a:rPr lang="en-US" altLang="ko-KR" dirty="0">
                    <a:latin typeface="+mn-lt"/>
                  </a:rPr>
                  <a:t>(similarity) </a:t>
                </a:r>
                <a14:m>
                  <m:oMath xmlns:m="http://schemas.openxmlformats.org/officeDocument/2006/math">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homology</m:t>
                    </m:r>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m:t>
                    </m:r>
                    <m:r>
                      <m:rPr>
                        <m:sty m:val="p"/>
                      </m:rPr>
                      <a:rPr lang="en-US" altLang="ko-KR" b="0" i="0" smtClean="0">
                        <a:latin typeface="Cambria Math" panose="02040503050406030204" pitchFamily="18" charset="0"/>
                        <a:ea typeface="Cambria Math" panose="02040503050406030204" pitchFamily="18" charset="0"/>
                      </a:rPr>
                      <m:t>similarity</m:t>
                    </m:r>
                    <m:r>
                      <a:rPr lang="en-US" altLang="ko-KR" b="0" i="1" smtClean="0">
                        <a:latin typeface="Cambria Math" panose="02040503050406030204" pitchFamily="18" charset="0"/>
                        <a:ea typeface="Cambria Math" panose="02040503050406030204" pitchFamily="18" charset="0"/>
                      </a:rPr>
                      <m:t>)</m:t>
                    </m:r>
                  </m:oMath>
                </a14:m>
                <a:endParaRPr lang="en-US" dirty="0">
                  <a:latin typeface="+mn-lt"/>
                </a:endParaRPr>
              </a:p>
              <a:p>
                <a:pPr marL="285750" indent="-285750">
                  <a:spcAft>
                    <a:spcPts val="1600"/>
                  </a:spcAft>
                  <a:buFont typeface="Arial" panose="020B0604020202020204" pitchFamily="34" charset="0"/>
                  <a:buChar char="•"/>
                </a:pPr>
                <a:r>
                  <a:rPr lang="ko-KR" altLang="en-US" dirty="0">
                    <a:latin typeface="+mn-lt"/>
                  </a:rPr>
                  <a:t>서열 쌍을 비교하는 것이 중요</a:t>
                </a:r>
                <a:r>
                  <a:rPr lang="en-US" altLang="ko-KR" dirty="0">
                    <a:latin typeface="+mn-lt"/>
                  </a:rPr>
                  <a:t>. -&gt; </a:t>
                </a:r>
                <a:r>
                  <a:rPr lang="ko-KR" altLang="en-US" dirty="0">
                    <a:latin typeface="+mn-lt"/>
                  </a:rPr>
                  <a:t>공통조상 공유 여부 확인</a:t>
                </a:r>
                <a:r>
                  <a:rPr lang="en-US" altLang="ko-KR" dirty="0">
                    <a:latin typeface="+mn-lt"/>
                  </a:rPr>
                  <a:t>.</a:t>
                </a:r>
                <a:endParaRPr lang="en-US" dirty="0">
                  <a:latin typeface="+mn-lt"/>
                </a:endParaRPr>
              </a:p>
            </p:txBody>
          </p:sp>
        </mc:Choice>
        <mc:Fallback xmlns="">
          <p:sp>
            <p:nvSpPr>
              <p:cNvPr id="97" name="Google Shape;97;p15"/>
              <p:cNvSpPr txBox="1">
                <a:spLocks noGrp="1" noRot="1" noChangeAspect="1" noMove="1" noResize="1" noEditPoints="1" noAdjustHandles="1" noChangeArrowheads="1" noChangeShapeType="1" noTextEdit="1"/>
              </p:cNvSpPr>
              <p:nvPr>
                <p:ph type="body" idx="1"/>
              </p:nvPr>
            </p:nvSpPr>
            <p:spPr>
              <a:xfrm>
                <a:off x="311700" y="1225225"/>
                <a:ext cx="8160600" cy="3136500"/>
              </a:xfrm>
              <a:prstGeom prst="rect">
                <a:avLst/>
              </a:prstGeom>
              <a:blipFill>
                <a:blip r:embed="rId4"/>
                <a:stretch>
                  <a:fillRect l="-299" r="-299"/>
                </a:stretch>
              </a:blipFill>
            </p:spPr>
            <p:txBody>
              <a:bodyPr/>
              <a:lstStyle/>
              <a:p>
                <a:r>
                  <a:rPr lang="ko-KR" altLang="en-US">
                    <a:noFill/>
                  </a:rPr>
                  <a:t> </a:t>
                </a:r>
              </a:p>
            </p:txBody>
          </p:sp>
        </mc:Fallback>
      </mc:AlternateContent>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25</a:t>
            </a:fld>
            <a:r>
              <a:rPr lang="ko"/>
              <a:t> / n</a:t>
            </a:r>
            <a:endParaRPr/>
          </a:p>
        </p:txBody>
      </p:sp>
    </p:spTree>
    <p:extLst>
      <p:ext uri="{BB962C8B-B14F-4D97-AF65-F5344CB8AC3E}">
        <p14:creationId xmlns:p14="http://schemas.microsoft.com/office/powerpoint/2010/main" val="55337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Global alignment / Local alignment</a:t>
            </a:r>
          </a:p>
          <a:p>
            <a:pPr marL="285750" indent="-285750">
              <a:spcAft>
                <a:spcPts val="1600"/>
              </a:spcAft>
              <a:buFont typeface="Arial" panose="020B0604020202020204" pitchFamily="34" charset="0"/>
              <a:buChar char="•"/>
            </a:pPr>
            <a:r>
              <a:rPr lang="en-US" dirty="0">
                <a:latin typeface="+mn-lt"/>
              </a:rPr>
              <a:t>Global alignment : </a:t>
            </a:r>
            <a:r>
              <a:rPr lang="ko-KR" altLang="en-US" dirty="0">
                <a:latin typeface="+mn-lt"/>
              </a:rPr>
              <a:t>전체 서열을 정렬하는 것이 목표</a:t>
            </a:r>
            <a:endParaRPr lang="en-US" altLang="ko-KR" dirty="0">
              <a:latin typeface="+mn-lt"/>
            </a:endParaRPr>
          </a:p>
          <a:p>
            <a:pPr marL="285750" indent="-285750">
              <a:spcAft>
                <a:spcPts val="1600"/>
              </a:spcAft>
              <a:buFont typeface="Arial" panose="020B0604020202020204" pitchFamily="34" charset="0"/>
              <a:buChar char="•"/>
            </a:pPr>
            <a:r>
              <a:rPr lang="en-US" dirty="0">
                <a:latin typeface="+mn-lt"/>
              </a:rPr>
              <a:t>Local alignment : </a:t>
            </a:r>
            <a:r>
              <a:rPr lang="ko-KR" altLang="en-US" dirty="0">
                <a:latin typeface="+mn-lt"/>
              </a:rPr>
              <a:t>두 서열의 인접한 관심 영역을 올바르게 정렬하는 것이 목표</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26</a:t>
            </a:fld>
            <a:r>
              <a:rPr lang="ko"/>
              <a:t> / n</a:t>
            </a:r>
            <a:endParaRPr/>
          </a:p>
        </p:txBody>
      </p:sp>
      <p:grpSp>
        <p:nvGrpSpPr>
          <p:cNvPr id="5" name="그룹 4">
            <a:extLst>
              <a:ext uri="{FF2B5EF4-FFF2-40B4-BE49-F238E27FC236}">
                <a16:creationId xmlns:a16="http://schemas.microsoft.com/office/drawing/2014/main" id="{11C285F2-FE4A-453D-819C-7298023B7A47}"/>
              </a:ext>
            </a:extLst>
          </p:cNvPr>
          <p:cNvGrpSpPr/>
          <p:nvPr/>
        </p:nvGrpSpPr>
        <p:grpSpPr>
          <a:xfrm>
            <a:off x="671700" y="3170340"/>
            <a:ext cx="2875548" cy="892754"/>
            <a:chOff x="565484" y="2767263"/>
            <a:chExt cx="2875548" cy="892754"/>
          </a:xfrm>
        </p:grpSpPr>
        <p:sp>
          <p:nvSpPr>
            <p:cNvPr id="2" name="TextBox 1">
              <a:extLst>
                <a:ext uri="{FF2B5EF4-FFF2-40B4-BE49-F238E27FC236}">
                  <a16:creationId xmlns:a16="http://schemas.microsoft.com/office/drawing/2014/main" id="{8867B83B-D45D-4D99-B634-A6B16D4E95CA}"/>
                </a:ext>
              </a:extLst>
            </p:cNvPr>
            <p:cNvSpPr txBox="1"/>
            <p:nvPr/>
          </p:nvSpPr>
          <p:spPr>
            <a:xfrm>
              <a:off x="565484" y="2767263"/>
              <a:ext cx="2851484" cy="307777"/>
            </a:xfrm>
            <a:prstGeom prst="rect">
              <a:avLst/>
            </a:prstGeom>
            <a:noFill/>
          </p:spPr>
          <p:txBody>
            <a:bodyPr wrap="square" rtlCol="0">
              <a:spAutoFit/>
            </a:bodyPr>
            <a:lstStyle/>
            <a:p>
              <a:r>
                <a:rPr lang="en-US" altLang="ko-KR" dirty="0"/>
                <a:t>L G P S </a:t>
              </a:r>
              <a:r>
                <a:rPr lang="en-US" altLang="ko-KR" dirty="0" err="1"/>
                <a:t>S</a:t>
              </a:r>
              <a:r>
                <a:rPr lang="en-US" altLang="ko-KR" dirty="0"/>
                <a:t> G C A S R I W T K S A</a:t>
              </a:r>
            </a:p>
          </p:txBody>
        </p:sp>
        <p:sp>
          <p:nvSpPr>
            <p:cNvPr id="6" name="TextBox 5">
              <a:extLst>
                <a:ext uri="{FF2B5EF4-FFF2-40B4-BE49-F238E27FC236}">
                  <a16:creationId xmlns:a16="http://schemas.microsoft.com/office/drawing/2014/main" id="{6F9490C6-6F7A-4B2A-BEFA-C26AC13932AC}"/>
                </a:ext>
              </a:extLst>
            </p:cNvPr>
            <p:cNvSpPr txBox="1"/>
            <p:nvPr/>
          </p:nvSpPr>
          <p:spPr>
            <a:xfrm>
              <a:off x="589548" y="3352240"/>
              <a:ext cx="2851484" cy="307777"/>
            </a:xfrm>
            <a:prstGeom prst="rect">
              <a:avLst/>
            </a:prstGeom>
            <a:noFill/>
          </p:spPr>
          <p:txBody>
            <a:bodyPr wrap="square" rtlCol="0">
              <a:spAutoFit/>
            </a:bodyPr>
            <a:lstStyle/>
            <a:p>
              <a:r>
                <a:rPr lang="en-US" altLang="ko-KR" dirty="0"/>
                <a:t>T G P S – G -- -- S – I W S K S G</a:t>
              </a:r>
            </a:p>
          </p:txBody>
        </p:sp>
        <p:cxnSp>
          <p:nvCxnSpPr>
            <p:cNvPr id="4" name="직선 연결선 3">
              <a:extLst>
                <a:ext uri="{FF2B5EF4-FFF2-40B4-BE49-F238E27FC236}">
                  <a16:creationId xmlns:a16="http://schemas.microsoft.com/office/drawing/2014/main" id="{D0A82E0D-529D-4AC3-93D3-19BC19559343}"/>
                </a:ext>
              </a:extLst>
            </p:cNvPr>
            <p:cNvCxnSpPr/>
            <p:nvPr/>
          </p:nvCxnSpPr>
          <p:spPr>
            <a:xfrm>
              <a:off x="890337" y="307504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6CF7C2C-C6E8-4933-8CA6-98641B147608}"/>
                </a:ext>
              </a:extLst>
            </p:cNvPr>
            <p:cNvCxnSpPr/>
            <p:nvPr/>
          </p:nvCxnSpPr>
          <p:spPr>
            <a:xfrm>
              <a:off x="1054769" y="3083061"/>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F5631D1C-21F6-4E8C-9D68-379B50D33F31}"/>
                </a:ext>
              </a:extLst>
            </p:cNvPr>
            <p:cNvCxnSpPr/>
            <p:nvPr/>
          </p:nvCxnSpPr>
          <p:spPr>
            <a:xfrm>
              <a:off x="1211180" y="307504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DC66C3E2-92D5-4B50-A0D9-57D5D1059F62}"/>
                </a:ext>
              </a:extLst>
            </p:cNvPr>
            <p:cNvCxnSpPr/>
            <p:nvPr/>
          </p:nvCxnSpPr>
          <p:spPr>
            <a:xfrm>
              <a:off x="1584159" y="307504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07F81F8-678A-4F28-8209-EF24DC5B7C20}"/>
                </a:ext>
              </a:extLst>
            </p:cNvPr>
            <p:cNvCxnSpPr/>
            <p:nvPr/>
          </p:nvCxnSpPr>
          <p:spPr>
            <a:xfrm>
              <a:off x="2089484" y="308828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7B747158-92F2-44D9-A271-8A54FBBD891B}"/>
                </a:ext>
              </a:extLst>
            </p:cNvPr>
            <p:cNvCxnSpPr/>
            <p:nvPr/>
          </p:nvCxnSpPr>
          <p:spPr>
            <a:xfrm>
              <a:off x="2390273" y="3089488"/>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9EE52AA7-E646-4EF8-B3DA-7B277450CE63}"/>
                </a:ext>
              </a:extLst>
            </p:cNvPr>
            <p:cNvCxnSpPr/>
            <p:nvPr/>
          </p:nvCxnSpPr>
          <p:spPr>
            <a:xfrm>
              <a:off x="2570746" y="3078665"/>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F7BC5B65-7A45-4D78-A4AF-118AD6807A55}"/>
                </a:ext>
              </a:extLst>
            </p:cNvPr>
            <p:cNvCxnSpPr/>
            <p:nvPr/>
          </p:nvCxnSpPr>
          <p:spPr>
            <a:xfrm>
              <a:off x="2919662" y="307504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0C7ECE9C-F091-4A8B-A59E-AE9F8C6420CD}"/>
                </a:ext>
              </a:extLst>
            </p:cNvPr>
            <p:cNvCxnSpPr/>
            <p:nvPr/>
          </p:nvCxnSpPr>
          <p:spPr>
            <a:xfrm>
              <a:off x="3076073" y="3075040"/>
              <a:ext cx="0" cy="27720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C1DE2C3-D246-4A7D-B4CB-582355540E09}"/>
              </a:ext>
            </a:extLst>
          </p:cNvPr>
          <p:cNvSpPr txBox="1"/>
          <p:nvPr/>
        </p:nvSpPr>
        <p:spPr>
          <a:xfrm>
            <a:off x="1317396" y="2793475"/>
            <a:ext cx="1708482" cy="307777"/>
          </a:xfrm>
          <a:prstGeom prst="rect">
            <a:avLst/>
          </a:prstGeom>
          <a:noFill/>
        </p:spPr>
        <p:txBody>
          <a:bodyPr wrap="square" rtlCol="0">
            <a:spAutoFit/>
          </a:bodyPr>
          <a:lstStyle/>
          <a:p>
            <a:r>
              <a:rPr lang="en-US" altLang="ko-KR" b="1" dirty="0"/>
              <a:t>Global alignment</a:t>
            </a:r>
            <a:endParaRPr lang="ko-KR" altLang="en-US" b="1" dirty="0"/>
          </a:p>
        </p:txBody>
      </p:sp>
      <p:sp>
        <p:nvSpPr>
          <p:cNvPr id="31" name="TextBox 30">
            <a:extLst>
              <a:ext uri="{FF2B5EF4-FFF2-40B4-BE49-F238E27FC236}">
                <a16:creationId xmlns:a16="http://schemas.microsoft.com/office/drawing/2014/main" id="{CA82B9C1-646C-44DF-931C-59AD7D0192F5}"/>
              </a:ext>
            </a:extLst>
          </p:cNvPr>
          <p:cNvSpPr txBox="1"/>
          <p:nvPr/>
        </p:nvSpPr>
        <p:spPr>
          <a:xfrm>
            <a:off x="5741011" y="2777433"/>
            <a:ext cx="1708482" cy="307777"/>
          </a:xfrm>
          <a:prstGeom prst="rect">
            <a:avLst/>
          </a:prstGeom>
          <a:noFill/>
        </p:spPr>
        <p:txBody>
          <a:bodyPr wrap="square" rtlCol="0">
            <a:spAutoFit/>
          </a:bodyPr>
          <a:lstStyle/>
          <a:p>
            <a:r>
              <a:rPr lang="en-US" altLang="ko-KR" b="1" dirty="0"/>
              <a:t>Local alignment</a:t>
            </a:r>
            <a:endParaRPr lang="ko-KR" altLang="en-US" b="1" dirty="0"/>
          </a:p>
        </p:txBody>
      </p:sp>
      <p:grpSp>
        <p:nvGrpSpPr>
          <p:cNvPr id="32" name="그룹 31">
            <a:extLst>
              <a:ext uri="{FF2B5EF4-FFF2-40B4-BE49-F238E27FC236}">
                <a16:creationId xmlns:a16="http://schemas.microsoft.com/office/drawing/2014/main" id="{D201155A-D332-4186-9990-6964D27F23C4}"/>
              </a:ext>
            </a:extLst>
          </p:cNvPr>
          <p:cNvGrpSpPr/>
          <p:nvPr/>
        </p:nvGrpSpPr>
        <p:grpSpPr>
          <a:xfrm>
            <a:off x="5089298" y="3131094"/>
            <a:ext cx="3011908" cy="971245"/>
            <a:chOff x="5193629" y="3106297"/>
            <a:chExt cx="3011908" cy="971245"/>
          </a:xfrm>
        </p:grpSpPr>
        <p:sp>
          <p:nvSpPr>
            <p:cNvPr id="8" name="TextBox 7">
              <a:extLst>
                <a:ext uri="{FF2B5EF4-FFF2-40B4-BE49-F238E27FC236}">
                  <a16:creationId xmlns:a16="http://schemas.microsoft.com/office/drawing/2014/main" id="{30A10E43-FCFB-4A3E-B180-36249785B0C7}"/>
                </a:ext>
              </a:extLst>
            </p:cNvPr>
            <p:cNvSpPr txBox="1"/>
            <p:nvPr/>
          </p:nvSpPr>
          <p:spPr>
            <a:xfrm>
              <a:off x="5193629" y="3106297"/>
              <a:ext cx="2851484" cy="307777"/>
            </a:xfrm>
            <a:prstGeom prst="rect">
              <a:avLst/>
            </a:prstGeom>
            <a:noFill/>
          </p:spPr>
          <p:txBody>
            <a:bodyPr wrap="square" rtlCol="0">
              <a:spAutoFit/>
            </a:bodyPr>
            <a:lstStyle/>
            <a:p>
              <a:r>
                <a:rPr lang="en-US" altLang="ko-KR" dirty="0"/>
                <a:t>L G P S </a:t>
              </a:r>
              <a:r>
                <a:rPr lang="en-US" altLang="ko-KR" dirty="0" err="1"/>
                <a:t>S</a:t>
              </a:r>
              <a:r>
                <a:rPr lang="en-US" altLang="ko-KR" dirty="0"/>
                <a:t> G C A S R I W T K S A</a:t>
              </a:r>
              <a:endParaRPr lang="ko-KR" altLang="en-US" dirty="0"/>
            </a:p>
          </p:txBody>
        </p:sp>
        <p:sp>
          <p:nvSpPr>
            <p:cNvPr id="33" name="TextBox 32">
              <a:extLst>
                <a:ext uri="{FF2B5EF4-FFF2-40B4-BE49-F238E27FC236}">
                  <a16:creationId xmlns:a16="http://schemas.microsoft.com/office/drawing/2014/main" id="{DF0C8C7D-4DC1-478B-950A-3D5E8C79BFDD}"/>
                </a:ext>
              </a:extLst>
            </p:cNvPr>
            <p:cNvSpPr txBox="1"/>
            <p:nvPr/>
          </p:nvSpPr>
          <p:spPr>
            <a:xfrm>
              <a:off x="5193629" y="3769765"/>
              <a:ext cx="3011908" cy="307777"/>
            </a:xfrm>
            <a:prstGeom prst="rect">
              <a:avLst/>
            </a:prstGeom>
            <a:noFill/>
          </p:spPr>
          <p:txBody>
            <a:bodyPr wrap="square" rtlCol="0">
              <a:spAutoFit/>
            </a:bodyPr>
            <a:lstStyle/>
            <a:p>
              <a:r>
                <a:rPr lang="en-US" altLang="ko-KR" dirty="0"/>
                <a:t>T W N R– G C A S R I W M R D W</a:t>
              </a:r>
              <a:endParaRPr lang="ko-KR" altLang="en-US" dirty="0"/>
            </a:p>
          </p:txBody>
        </p:sp>
        <p:cxnSp>
          <p:nvCxnSpPr>
            <p:cNvPr id="18" name="직선 연결선 17">
              <a:extLst>
                <a:ext uri="{FF2B5EF4-FFF2-40B4-BE49-F238E27FC236}">
                  <a16:creationId xmlns:a16="http://schemas.microsoft.com/office/drawing/2014/main" id="{44C42186-C472-4437-A471-BF22AEC62DEC}"/>
                </a:ext>
              </a:extLst>
            </p:cNvPr>
            <p:cNvCxnSpPr/>
            <p:nvPr/>
          </p:nvCxnSpPr>
          <p:spPr>
            <a:xfrm>
              <a:off x="6208295"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110B133-5D13-4484-A5DB-6ADC2F379237}"/>
                </a:ext>
              </a:extLst>
            </p:cNvPr>
            <p:cNvCxnSpPr/>
            <p:nvPr/>
          </p:nvCxnSpPr>
          <p:spPr>
            <a:xfrm>
              <a:off x="6388769"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2062AD3D-0E9B-48D7-85A9-135356A1E756}"/>
                </a:ext>
              </a:extLst>
            </p:cNvPr>
            <p:cNvCxnSpPr/>
            <p:nvPr/>
          </p:nvCxnSpPr>
          <p:spPr>
            <a:xfrm>
              <a:off x="6545180"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B06C55C-249A-4387-9504-5277C065E4DF}"/>
                </a:ext>
              </a:extLst>
            </p:cNvPr>
            <p:cNvCxnSpPr/>
            <p:nvPr/>
          </p:nvCxnSpPr>
          <p:spPr>
            <a:xfrm>
              <a:off x="6713622"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FB2ACC8D-249A-4779-B042-C521BB573C4D}"/>
                </a:ext>
              </a:extLst>
            </p:cNvPr>
            <p:cNvCxnSpPr/>
            <p:nvPr/>
          </p:nvCxnSpPr>
          <p:spPr>
            <a:xfrm>
              <a:off x="6882064"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B457C43A-1EC0-4045-AE48-D454C1F19064}"/>
                </a:ext>
              </a:extLst>
            </p:cNvPr>
            <p:cNvCxnSpPr/>
            <p:nvPr/>
          </p:nvCxnSpPr>
          <p:spPr>
            <a:xfrm>
              <a:off x="7026443"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63420B0D-7128-4591-8790-C13C3A6539B5}"/>
                </a:ext>
              </a:extLst>
            </p:cNvPr>
            <p:cNvCxnSpPr/>
            <p:nvPr/>
          </p:nvCxnSpPr>
          <p:spPr>
            <a:xfrm>
              <a:off x="7194885" y="3414074"/>
              <a:ext cx="0" cy="341243"/>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175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직관적 유사성</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27</a:t>
            </a:fld>
            <a:r>
              <a:rPr lang="ko"/>
              <a:t> / n</a:t>
            </a:r>
            <a:endParaRPr/>
          </a:p>
        </p:txBody>
      </p:sp>
      <p:grpSp>
        <p:nvGrpSpPr>
          <p:cNvPr id="8" name="그룹 7">
            <a:extLst>
              <a:ext uri="{FF2B5EF4-FFF2-40B4-BE49-F238E27FC236}">
                <a16:creationId xmlns:a16="http://schemas.microsoft.com/office/drawing/2014/main" id="{74F5144C-D890-46A9-B0B6-80488E46A2A4}"/>
              </a:ext>
            </a:extLst>
          </p:cNvPr>
          <p:cNvGrpSpPr/>
          <p:nvPr/>
        </p:nvGrpSpPr>
        <p:grpSpPr>
          <a:xfrm>
            <a:off x="1071770" y="2045303"/>
            <a:ext cx="6451776" cy="1052894"/>
            <a:chOff x="1071770" y="2311336"/>
            <a:chExt cx="6451776" cy="1052894"/>
          </a:xfrm>
        </p:grpSpPr>
        <p:pic>
          <p:nvPicPr>
            <p:cNvPr id="3" name="그림 2">
              <a:extLst>
                <a:ext uri="{FF2B5EF4-FFF2-40B4-BE49-F238E27FC236}">
                  <a16:creationId xmlns:a16="http://schemas.microsoft.com/office/drawing/2014/main" id="{687D1BBD-B8F4-403E-ACFF-9468F98777FE}"/>
                </a:ext>
              </a:extLst>
            </p:cNvPr>
            <p:cNvPicPr>
              <a:picLocks noChangeAspect="1"/>
            </p:cNvPicPr>
            <p:nvPr/>
          </p:nvPicPr>
          <p:blipFill>
            <a:blip r:embed="rId3"/>
            <a:stretch>
              <a:fillRect/>
            </a:stretch>
          </p:blipFill>
          <p:spPr>
            <a:xfrm>
              <a:off x="1071770" y="2311336"/>
              <a:ext cx="6451776" cy="1052894"/>
            </a:xfrm>
            <a:prstGeom prst="rect">
              <a:avLst/>
            </a:prstGeom>
          </p:spPr>
        </p:pic>
        <p:sp>
          <p:nvSpPr>
            <p:cNvPr id="6" name="직사각형 5">
              <a:extLst>
                <a:ext uri="{FF2B5EF4-FFF2-40B4-BE49-F238E27FC236}">
                  <a16:creationId xmlns:a16="http://schemas.microsoft.com/office/drawing/2014/main" id="{17BA9403-D710-4787-A3DF-4A4D1965B125}"/>
                </a:ext>
              </a:extLst>
            </p:cNvPr>
            <p:cNvSpPr/>
            <p:nvPr/>
          </p:nvSpPr>
          <p:spPr>
            <a:xfrm>
              <a:off x="3169920" y="2426208"/>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4CE2A00-82AA-4025-B83A-501E4530297C}"/>
                </a:ext>
              </a:extLst>
            </p:cNvPr>
            <p:cNvSpPr/>
            <p:nvPr/>
          </p:nvSpPr>
          <p:spPr>
            <a:xfrm>
              <a:off x="3383280" y="2407920"/>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FB3D2D4-2862-49A2-BF05-53C4FAB0EEF7}"/>
                </a:ext>
              </a:extLst>
            </p:cNvPr>
            <p:cNvSpPr/>
            <p:nvPr/>
          </p:nvSpPr>
          <p:spPr>
            <a:xfrm>
              <a:off x="4194026" y="2426208"/>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AB84E0A-B467-4D0F-B654-293859880CB3}"/>
                </a:ext>
              </a:extLst>
            </p:cNvPr>
            <p:cNvSpPr/>
            <p:nvPr/>
          </p:nvSpPr>
          <p:spPr>
            <a:xfrm>
              <a:off x="4407386" y="2420112"/>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60DC769C-44AF-4DD7-92E5-CAB0B4D5DE15}"/>
                </a:ext>
              </a:extLst>
            </p:cNvPr>
            <p:cNvSpPr/>
            <p:nvPr/>
          </p:nvSpPr>
          <p:spPr>
            <a:xfrm>
              <a:off x="4590266" y="2432304"/>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B7FBE87-2AD9-4D55-BA02-66010EF68F08}"/>
                </a:ext>
              </a:extLst>
            </p:cNvPr>
            <p:cNvSpPr/>
            <p:nvPr/>
          </p:nvSpPr>
          <p:spPr>
            <a:xfrm>
              <a:off x="4809722" y="2395728"/>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D0092828-59F7-452E-8702-9290059124D1}"/>
                </a:ext>
              </a:extLst>
            </p:cNvPr>
            <p:cNvSpPr/>
            <p:nvPr/>
          </p:nvSpPr>
          <p:spPr>
            <a:xfrm>
              <a:off x="4998698" y="2414016"/>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32227608-D73F-4E52-ACFE-B624619750EF}"/>
                </a:ext>
              </a:extLst>
            </p:cNvPr>
            <p:cNvSpPr/>
            <p:nvPr/>
          </p:nvSpPr>
          <p:spPr>
            <a:xfrm>
              <a:off x="5413226" y="2401824"/>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94DF5491-8EBF-4AE8-9DD0-772CF7D646A1}"/>
                </a:ext>
              </a:extLst>
            </p:cNvPr>
            <p:cNvSpPr/>
            <p:nvPr/>
          </p:nvSpPr>
          <p:spPr>
            <a:xfrm>
              <a:off x="5821658" y="2371344"/>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F068E64-2D6D-49A1-AF64-7E1559F8E472}"/>
                </a:ext>
              </a:extLst>
            </p:cNvPr>
            <p:cNvSpPr/>
            <p:nvPr/>
          </p:nvSpPr>
          <p:spPr>
            <a:xfrm>
              <a:off x="6010634" y="2389632"/>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D0883323-6F48-4918-AB8C-FBF15B7197F7}"/>
                </a:ext>
              </a:extLst>
            </p:cNvPr>
            <p:cNvSpPr/>
            <p:nvPr/>
          </p:nvSpPr>
          <p:spPr>
            <a:xfrm>
              <a:off x="6236186" y="2432304"/>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3271682F-DC91-4BB7-97AE-E24C204A2D9A}"/>
                </a:ext>
              </a:extLst>
            </p:cNvPr>
            <p:cNvSpPr/>
            <p:nvPr/>
          </p:nvSpPr>
          <p:spPr>
            <a:xfrm>
              <a:off x="6425162" y="2426208"/>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A287DE1-1537-446F-9B14-7BBFA399A6CF}"/>
                </a:ext>
              </a:extLst>
            </p:cNvPr>
            <p:cNvSpPr/>
            <p:nvPr/>
          </p:nvSpPr>
          <p:spPr>
            <a:xfrm>
              <a:off x="6626330" y="2407920"/>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217B6DF0-463E-482F-B4B6-BE779005084E}"/>
                </a:ext>
              </a:extLst>
            </p:cNvPr>
            <p:cNvSpPr/>
            <p:nvPr/>
          </p:nvSpPr>
          <p:spPr>
            <a:xfrm>
              <a:off x="7010378" y="2401824"/>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F8782C9D-64DB-488A-B9DC-9783B8D5D52C}"/>
                </a:ext>
              </a:extLst>
            </p:cNvPr>
            <p:cNvSpPr/>
            <p:nvPr/>
          </p:nvSpPr>
          <p:spPr>
            <a:xfrm>
              <a:off x="7223738" y="2383536"/>
              <a:ext cx="207264" cy="816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C80A4352-D288-4F52-99E5-A18E83A0F094}"/>
              </a:ext>
            </a:extLst>
          </p:cNvPr>
          <p:cNvGrpSpPr/>
          <p:nvPr/>
        </p:nvGrpSpPr>
        <p:grpSpPr>
          <a:xfrm>
            <a:off x="1071769" y="3383281"/>
            <a:ext cx="6451777" cy="1008090"/>
            <a:chOff x="1071769" y="3383281"/>
            <a:chExt cx="6451777" cy="1008090"/>
          </a:xfrm>
        </p:grpSpPr>
        <p:pic>
          <p:nvPicPr>
            <p:cNvPr id="28" name="그림 27">
              <a:extLst>
                <a:ext uri="{FF2B5EF4-FFF2-40B4-BE49-F238E27FC236}">
                  <a16:creationId xmlns:a16="http://schemas.microsoft.com/office/drawing/2014/main" id="{37B8E851-A801-41C2-9117-6B7CF9B087A7}"/>
                </a:ext>
              </a:extLst>
            </p:cNvPr>
            <p:cNvPicPr>
              <a:picLocks noChangeAspect="1"/>
            </p:cNvPicPr>
            <p:nvPr/>
          </p:nvPicPr>
          <p:blipFill>
            <a:blip r:embed="rId4"/>
            <a:stretch>
              <a:fillRect/>
            </a:stretch>
          </p:blipFill>
          <p:spPr>
            <a:xfrm>
              <a:off x="1071769" y="3383281"/>
              <a:ext cx="6451777" cy="1008090"/>
            </a:xfrm>
            <a:prstGeom prst="rect">
              <a:avLst/>
            </a:prstGeom>
          </p:spPr>
        </p:pic>
        <p:sp>
          <p:nvSpPr>
            <p:cNvPr id="36" name="직사각형 35">
              <a:extLst>
                <a:ext uri="{FF2B5EF4-FFF2-40B4-BE49-F238E27FC236}">
                  <a16:creationId xmlns:a16="http://schemas.microsoft.com/office/drawing/2014/main" id="{1BCA6BA1-8137-4DAF-B799-721B8318C853}"/>
                </a:ext>
              </a:extLst>
            </p:cNvPr>
            <p:cNvSpPr/>
            <p:nvPr/>
          </p:nvSpPr>
          <p:spPr>
            <a:xfrm>
              <a:off x="3566160" y="3407665"/>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2DF2DB71-2F10-4B2F-BF5A-4ABFBE7350A3}"/>
                </a:ext>
              </a:extLst>
            </p:cNvPr>
            <p:cNvSpPr/>
            <p:nvPr/>
          </p:nvSpPr>
          <p:spPr>
            <a:xfrm>
              <a:off x="4169664" y="3425953"/>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FF8A86D-6EB9-4D53-BFC6-F4575440D728}"/>
                </a:ext>
              </a:extLst>
            </p:cNvPr>
            <p:cNvSpPr/>
            <p:nvPr/>
          </p:nvSpPr>
          <p:spPr>
            <a:xfrm>
              <a:off x="4590288" y="3456433"/>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F0144BCA-8CED-425E-AD53-006CB0600FD0}"/>
                </a:ext>
              </a:extLst>
            </p:cNvPr>
            <p:cNvSpPr/>
            <p:nvPr/>
          </p:nvSpPr>
          <p:spPr>
            <a:xfrm>
              <a:off x="4779264" y="3425953"/>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355EC31E-9C6F-4D3D-9E27-DB9980C30581}"/>
                </a:ext>
              </a:extLst>
            </p:cNvPr>
            <p:cNvSpPr/>
            <p:nvPr/>
          </p:nvSpPr>
          <p:spPr>
            <a:xfrm>
              <a:off x="5565648" y="3419857"/>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B4C666B8-101B-4EC6-9EB8-BDBF24394105}"/>
                </a:ext>
              </a:extLst>
            </p:cNvPr>
            <p:cNvSpPr/>
            <p:nvPr/>
          </p:nvSpPr>
          <p:spPr>
            <a:xfrm>
              <a:off x="5779008" y="3438145"/>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A9217F8A-B90B-429E-AA75-BF8D6412F957}"/>
                </a:ext>
              </a:extLst>
            </p:cNvPr>
            <p:cNvSpPr/>
            <p:nvPr/>
          </p:nvSpPr>
          <p:spPr>
            <a:xfrm>
              <a:off x="5992368" y="3432049"/>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2DCF8B6A-FFDA-45A5-9935-5160D2B6DCF7}"/>
                </a:ext>
              </a:extLst>
            </p:cNvPr>
            <p:cNvSpPr/>
            <p:nvPr/>
          </p:nvSpPr>
          <p:spPr>
            <a:xfrm>
              <a:off x="6376416" y="3425953"/>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A86E86E-586F-4170-AF6F-D774927BB242}"/>
                </a:ext>
              </a:extLst>
            </p:cNvPr>
            <p:cNvSpPr/>
            <p:nvPr/>
          </p:nvSpPr>
          <p:spPr>
            <a:xfrm>
              <a:off x="6589776" y="3419857"/>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A0F258B7-72C9-4DA7-8C27-5E4772B72D2E}"/>
                </a:ext>
              </a:extLst>
            </p:cNvPr>
            <p:cNvSpPr/>
            <p:nvPr/>
          </p:nvSpPr>
          <p:spPr>
            <a:xfrm>
              <a:off x="6790944" y="3425953"/>
              <a:ext cx="201168" cy="871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489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돌연변이 </a:t>
            </a:r>
            <a:r>
              <a:rPr lang="en-US" altLang="ko-KR" dirty="0">
                <a:latin typeface="+mn-lt"/>
              </a:rPr>
              <a:t>: </a:t>
            </a:r>
            <a:r>
              <a:rPr lang="ko-KR" altLang="en-US" dirty="0">
                <a:latin typeface="+mn-lt"/>
              </a:rPr>
              <a:t>하나 이상의 </a:t>
            </a:r>
            <a:r>
              <a:rPr lang="ko-KR" altLang="en-US" dirty="0" err="1">
                <a:latin typeface="+mn-lt"/>
              </a:rPr>
              <a:t>뉴클레오티드</a:t>
            </a:r>
            <a:r>
              <a:rPr lang="ko-KR" altLang="en-US" dirty="0">
                <a:latin typeface="+mn-lt"/>
              </a:rPr>
              <a:t> 변화 </a:t>
            </a:r>
            <a:r>
              <a:rPr lang="en-US" altLang="ko-KR" dirty="0">
                <a:latin typeface="+mn-lt"/>
              </a:rPr>
              <a:t>(</a:t>
            </a:r>
            <a:r>
              <a:rPr lang="ko-KR" altLang="en-US" dirty="0">
                <a:latin typeface="+mn-lt"/>
              </a:rPr>
              <a:t>치환</a:t>
            </a:r>
            <a:r>
              <a:rPr lang="en-US" altLang="ko-KR" dirty="0">
                <a:latin typeface="+mn-lt"/>
              </a:rPr>
              <a:t>, </a:t>
            </a:r>
            <a:r>
              <a:rPr lang="ko-KR" altLang="en-US" dirty="0">
                <a:latin typeface="+mn-lt"/>
              </a:rPr>
              <a:t>삽입</a:t>
            </a:r>
            <a:r>
              <a:rPr lang="en-US" altLang="ko-KR" dirty="0">
                <a:latin typeface="+mn-lt"/>
              </a:rPr>
              <a:t>, </a:t>
            </a:r>
            <a:r>
              <a:rPr lang="ko-KR" altLang="en-US" dirty="0">
                <a:latin typeface="+mn-lt"/>
              </a:rPr>
              <a:t>결실</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쌍 서열 분석이 간단한 문제가 아님</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공백문자</a:t>
            </a:r>
            <a:r>
              <a:rPr lang="en-US" altLang="ko-KR" dirty="0">
                <a:latin typeface="+mn-lt"/>
              </a:rPr>
              <a:t>(</a:t>
            </a:r>
            <a:r>
              <a:rPr lang="ko-KR" altLang="en-US" dirty="0">
                <a:latin typeface="+mn-lt"/>
              </a:rPr>
              <a:t>간격</a:t>
            </a:r>
            <a:r>
              <a:rPr lang="en-US" altLang="ko-KR" dirty="0">
                <a:latin typeface="+mn-lt"/>
              </a:rPr>
              <a:t>) : </a:t>
            </a:r>
            <a:r>
              <a:rPr lang="ko-KR" altLang="en-US" dirty="0">
                <a:latin typeface="+mn-lt"/>
              </a:rPr>
              <a:t>공통된 부분을 찾기 위해 인접한 </a:t>
            </a:r>
            <a:r>
              <a:rPr lang="ko-KR" altLang="en-US" dirty="0" err="1">
                <a:latin typeface="+mn-lt"/>
              </a:rPr>
              <a:t>뉴클레오티드</a:t>
            </a:r>
            <a:r>
              <a:rPr lang="en-US" altLang="ko-KR" dirty="0">
                <a:latin typeface="+mn-lt"/>
              </a:rPr>
              <a:t>/</a:t>
            </a:r>
            <a:r>
              <a:rPr lang="ko-KR" altLang="en-US" dirty="0">
                <a:latin typeface="+mn-lt"/>
              </a:rPr>
              <a:t>단백질에 공백 문자를 삽입</a:t>
            </a:r>
            <a:r>
              <a:rPr lang="en-US" altLang="ko-KR" dirty="0">
                <a:latin typeface="+mn-lt"/>
              </a:rPr>
              <a:t>.</a:t>
            </a: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28</a:t>
            </a:fld>
            <a:r>
              <a:rPr lang="ko"/>
              <a:t> / n</a:t>
            </a:r>
            <a:endParaRPr/>
          </a:p>
        </p:txBody>
      </p:sp>
    </p:spTree>
    <p:extLst>
      <p:ext uri="{BB962C8B-B14F-4D97-AF65-F5344CB8AC3E}">
        <p14:creationId xmlns:p14="http://schemas.microsoft.com/office/powerpoint/2010/main" val="1635527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mc:AlternateContent xmlns:mc="http://schemas.openxmlformats.org/markup-compatibility/2006" xmlns:a14="http://schemas.microsoft.com/office/drawing/2010/main">
        <mc:Choice Requires="a14">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mn-lt"/>
                  </a:rPr>
                  <a:t>Problem</a:t>
                </a:r>
              </a:p>
              <a:p>
                <a:pPr marL="285750" indent="-285750">
                  <a:spcAft>
                    <a:spcPts val="1600"/>
                  </a:spcAft>
                  <a:buFont typeface="Arial" panose="020B0604020202020204" pitchFamily="34" charset="0"/>
                  <a:buChar char="•"/>
                </a:pPr>
                <a:r>
                  <a:rPr lang="ko-KR" altLang="en-US" dirty="0">
                    <a:latin typeface="+mn-lt"/>
                  </a:rPr>
                  <a:t>간격을 고려하여 길이가 </a:t>
                </a:r>
                <a14:m>
                  <m:oMath xmlns:m="http://schemas.openxmlformats.org/officeDocument/2006/math">
                    <m:r>
                      <a:rPr lang="en-US" altLang="ko-KR" b="0" i="1" smtClean="0">
                        <a:latin typeface="Cambria Math" panose="02040503050406030204" pitchFamily="18" charset="0"/>
                      </a:rPr>
                      <m:t>𝑛</m:t>
                    </m:r>
                  </m:oMath>
                </a14:m>
                <a:r>
                  <a:rPr lang="ko-KR" altLang="en-US" dirty="0">
                    <a:latin typeface="+mn-lt"/>
                  </a:rPr>
                  <a:t>개인 두 서열을 </a:t>
                </a:r>
                <a:r>
                  <a:rPr lang="en-US" altLang="ko-KR" dirty="0">
                    <a:latin typeface="+mn-lt"/>
                  </a:rPr>
                  <a:t>pairwise sequence alignment</a:t>
                </a:r>
              </a:p>
              <a:p>
                <a:pPr marL="285750" indent="-285750">
                  <a:spcAft>
                    <a:spcPts val="1600"/>
                  </a:spcAft>
                  <a:buFont typeface="Arial" panose="020B0604020202020204" pitchFamily="34" charset="0"/>
                  <a:buChar char="•"/>
                </a:pPr>
                <a:r>
                  <a:rPr lang="ko-KR" altLang="en-US" dirty="0">
                    <a:latin typeface="+mn-lt"/>
                  </a:rPr>
                  <a:t>하나의 서열이 가질 수 있는 방법의 수 </a:t>
                </a:r>
                <a14:m>
                  <m:oMath xmlns:m="http://schemas.openxmlformats.org/officeDocument/2006/math">
                    <m:d>
                      <m:dPr>
                        <m:ctrlPr>
                          <a:rPr lang="en-US" altLang="ko-KR" i="1" smtClean="0">
                            <a:latin typeface="Cambria Math" panose="02040503050406030204" pitchFamily="18" charset="0"/>
                          </a:rPr>
                        </m:ctrlPr>
                      </m:dPr>
                      <m:e>
                        <m:f>
                          <m:fPr>
                            <m:type m:val="noBa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m:t>
                            </m:r>
                            <m:r>
                              <a:rPr lang="en-US" altLang="ko-KR" b="0" i="1" smtClean="0">
                                <a:latin typeface="Cambria Math" panose="02040503050406030204" pitchFamily="18" charset="0"/>
                              </a:rPr>
                              <m:t>𝑛</m:t>
                            </m:r>
                          </m:num>
                          <m:den>
                            <m:r>
                              <a:rPr lang="en-US" altLang="ko-KR" b="0" i="1" smtClean="0">
                                <a:latin typeface="Cambria Math" panose="02040503050406030204" pitchFamily="18" charset="0"/>
                              </a:rPr>
                              <m:t>𝑛</m:t>
                            </m:r>
                          </m:den>
                        </m:f>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2</m:t>
                            </m:r>
                            <m:r>
                              <a:rPr lang="en-US" altLang="ko-KR" b="0" i="1" smtClean="0">
                                <a:latin typeface="Cambria Math" panose="02040503050406030204" pitchFamily="18" charset="0"/>
                              </a:rPr>
                              <m:t>𝑛</m:t>
                            </m:r>
                          </m:e>
                        </m:d>
                        <m:r>
                          <a:rPr lang="en-US" altLang="ko-KR" b="0" i="1" smtClean="0">
                            <a:latin typeface="Cambria Math" panose="02040503050406030204" pitchFamily="18" charset="0"/>
                          </a:rPr>
                          <m:t>!</m:t>
                        </m:r>
                      </m:num>
                      <m:den>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𝑛</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den>
                    </m:f>
                  </m:oMath>
                </a14:m>
                <a:r>
                  <a:rPr lang="en-US" dirty="0">
                    <a:latin typeface="+mn-lt"/>
                  </a:rPr>
                  <a:t> : </a:t>
                </a:r>
                <a:r>
                  <a:rPr lang="ko-KR" altLang="en-US" dirty="0">
                    <a:latin typeface="+mn-lt"/>
                  </a:rPr>
                  <a:t>너무 크다</a:t>
                </a:r>
                <a:r>
                  <a:rPr lang="en-US" altLang="ko-KR" dirty="0">
                    <a:latin typeface="+mn-lt"/>
                  </a:rPr>
                  <a:t>.</a:t>
                </a:r>
                <a:endParaRPr lang="en-US" dirty="0">
                  <a:latin typeface="+mn-lt"/>
                </a:endParaRPr>
              </a:p>
            </p:txBody>
          </p:sp>
        </mc:Choice>
        <mc:Fallback xmlns="">
          <p:sp>
            <p:nvSpPr>
              <p:cNvPr id="97" name="Google Shape;97;p15"/>
              <p:cNvSpPr txBox="1">
                <a:spLocks noGrp="1" noRot="1" noChangeAspect="1" noMove="1" noResize="1" noEditPoints="1" noAdjustHandles="1" noChangeArrowheads="1" noChangeShapeType="1" noTextEdit="1"/>
              </p:cNvSpPr>
              <p:nvPr>
                <p:ph type="body" idx="1"/>
              </p:nvPr>
            </p:nvSpPr>
            <p:spPr>
              <a:xfrm>
                <a:off x="311700" y="1225225"/>
                <a:ext cx="8160600" cy="3136500"/>
              </a:xfrm>
              <a:prstGeom prst="rect">
                <a:avLst/>
              </a:prstGeom>
              <a:blipFill>
                <a:blip r:embed="rId3"/>
                <a:stretch>
                  <a:fillRect l="-311"/>
                </a:stretch>
              </a:blipFill>
            </p:spPr>
            <p:txBody>
              <a:bodyPr/>
              <a:lstStyle/>
              <a:p>
                <a:r>
                  <a:rPr lang="ko-Kore-KR" altLang="en-US">
                    <a:noFill/>
                  </a:rPr>
                  <a:t> </a:t>
                </a:r>
              </a:p>
            </p:txBody>
          </p:sp>
        </mc:Fallback>
      </mc:AlternateContent>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29</a:t>
            </a:fld>
            <a:r>
              <a:rPr lang="ko"/>
              <a:t> / n</a:t>
            </a:r>
            <a:endParaRPr/>
          </a:p>
        </p:txBody>
      </p:sp>
    </p:spTree>
    <p:extLst>
      <p:ext uri="{BB962C8B-B14F-4D97-AF65-F5344CB8AC3E}">
        <p14:creationId xmlns:p14="http://schemas.microsoft.com/office/powerpoint/2010/main" val="146858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Background</a:t>
            </a:r>
            <a:endParaRPr kumimoji="1" lang="ko-KR" altLang="en-US" dirty="0"/>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3</a:t>
            </a:fld>
            <a:r>
              <a:rPr lang="en" altLang="ko"/>
              <a:t> / n</a:t>
            </a:r>
            <a:endParaRPr lang="en"/>
          </a:p>
        </p:txBody>
      </p:sp>
      <p:sp>
        <p:nvSpPr>
          <p:cNvPr id="6" name="Google Shape;97;p15">
            <a:extLst>
              <a:ext uri="{FF2B5EF4-FFF2-40B4-BE49-F238E27FC236}">
                <a16:creationId xmlns:a16="http://schemas.microsoft.com/office/drawing/2014/main" id="{CF070DEB-DAEB-934B-B82B-2A17D299AE7C}"/>
              </a:ext>
            </a:extLst>
          </p:cNvPr>
          <p:cNvSpPr txBox="1">
            <a:spLocks/>
          </p:cNvSpPr>
          <p:nvPr/>
        </p:nvSpPr>
        <p:spPr>
          <a:xfrm>
            <a:off x="4846358" y="1805392"/>
            <a:ext cx="3757772" cy="2513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285750" indent="-285750">
              <a:spcAft>
                <a:spcPts val="1600"/>
              </a:spcAft>
              <a:buFont typeface="Arial" panose="020B0604020202020204" pitchFamily="34" charset="0"/>
              <a:buChar char="•"/>
            </a:pPr>
            <a:r>
              <a:rPr lang="en-US" dirty="0">
                <a:latin typeface="+mn-lt"/>
              </a:rPr>
              <a:t>Nucleotides : the basic building blocks of DNA and RNA</a:t>
            </a:r>
          </a:p>
          <a:p>
            <a:pPr marL="285750" indent="-285750">
              <a:spcAft>
                <a:spcPts val="1600"/>
              </a:spcAft>
              <a:buFont typeface="Arial" panose="020B0604020202020204" pitchFamily="34" charset="0"/>
              <a:buChar char="•"/>
            </a:pPr>
            <a:r>
              <a:rPr lang="en-US" dirty="0">
                <a:latin typeface="+mn-lt"/>
              </a:rPr>
              <a:t>DNA genome : 4 types of basic nucleotides ( A, T, G, C )</a:t>
            </a:r>
          </a:p>
          <a:p>
            <a:pPr marL="285750" indent="-285750">
              <a:spcAft>
                <a:spcPts val="1600"/>
              </a:spcAft>
              <a:buFont typeface="Arial" panose="020B0604020202020204" pitchFamily="34" charset="0"/>
              <a:buChar char="•"/>
            </a:pPr>
            <a:r>
              <a:rPr lang="en-US" dirty="0">
                <a:latin typeface="+mn-lt"/>
              </a:rPr>
              <a:t>RNA genome : 4 types of basic nucleotides ( A, U, G, C)</a:t>
            </a:r>
          </a:p>
        </p:txBody>
      </p:sp>
      <p:pic>
        <p:nvPicPr>
          <p:cNvPr id="7" name="그래픽 6">
            <a:extLst>
              <a:ext uri="{FF2B5EF4-FFF2-40B4-BE49-F238E27FC236}">
                <a16:creationId xmlns:a16="http://schemas.microsoft.com/office/drawing/2014/main" id="{BA8DB4C3-1180-BE43-86B3-457162964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812" y="1544685"/>
            <a:ext cx="3469731" cy="2774435"/>
          </a:xfrm>
          <a:prstGeom prst="rect">
            <a:avLst/>
          </a:prstGeom>
        </p:spPr>
      </p:pic>
    </p:spTree>
    <p:extLst>
      <p:ext uri="{BB962C8B-B14F-4D97-AF65-F5344CB8AC3E}">
        <p14:creationId xmlns:p14="http://schemas.microsoft.com/office/powerpoint/2010/main" val="352579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mn-lt"/>
              </a:rPr>
              <a:t>Optimization</a:t>
            </a:r>
          </a:p>
          <a:p>
            <a:pPr marL="285750" indent="-285750">
              <a:spcAft>
                <a:spcPts val="1600"/>
              </a:spcAft>
              <a:buFont typeface="Arial" panose="020B0604020202020204" pitchFamily="34" charset="0"/>
              <a:buChar char="•"/>
            </a:pPr>
            <a:r>
              <a:rPr lang="ko-KR" altLang="en-US" dirty="0">
                <a:latin typeface="+mn-lt"/>
              </a:rPr>
              <a:t>적절한 목적함수</a:t>
            </a:r>
            <a:r>
              <a:rPr lang="en-US" altLang="ko-KR" dirty="0">
                <a:latin typeface="+mn-lt"/>
              </a:rPr>
              <a:t>(</a:t>
            </a:r>
            <a:r>
              <a:rPr lang="ko-KR" altLang="en-US" dirty="0">
                <a:latin typeface="+mn-lt"/>
              </a:rPr>
              <a:t>손실함수</a:t>
            </a:r>
            <a:r>
              <a:rPr lang="en-US" altLang="ko-KR" dirty="0">
                <a:latin typeface="+mn-lt"/>
              </a:rPr>
              <a:t>)</a:t>
            </a:r>
            <a:r>
              <a:rPr lang="ko-KR" altLang="en-US" dirty="0">
                <a:latin typeface="+mn-lt"/>
              </a:rPr>
              <a:t>를 설정</a:t>
            </a:r>
            <a:r>
              <a:rPr lang="en-US" altLang="ko-KR" dirty="0">
                <a:latin typeface="+mn-lt"/>
              </a:rPr>
              <a:t>. (cf. MLE)</a:t>
            </a:r>
          </a:p>
          <a:p>
            <a:pPr marL="285750" indent="-285750">
              <a:spcAft>
                <a:spcPts val="1600"/>
              </a:spcAft>
              <a:buFont typeface="Arial" panose="020B0604020202020204" pitchFamily="34" charset="0"/>
              <a:buChar char="•"/>
            </a:pPr>
            <a:r>
              <a:rPr lang="ko-KR" altLang="en-US" dirty="0">
                <a:latin typeface="+mn-lt"/>
              </a:rPr>
              <a:t>치환 행렬 </a:t>
            </a:r>
            <a:r>
              <a:rPr lang="en-US" altLang="ko-KR" dirty="0">
                <a:latin typeface="+mn-lt"/>
              </a:rPr>
              <a:t>&amp; penalty </a:t>
            </a:r>
            <a:r>
              <a:rPr lang="ko-KR" altLang="en-US" dirty="0">
                <a:latin typeface="+mn-lt"/>
              </a:rPr>
              <a:t>고려</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동적 계획법을 이용하여 </a:t>
            </a:r>
            <a:r>
              <a:rPr lang="en-US" altLang="ko-KR" dirty="0">
                <a:latin typeface="+mn-lt"/>
              </a:rPr>
              <a:t>Optimizing</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30</a:t>
            </a:fld>
            <a:r>
              <a:rPr lang="ko"/>
              <a:t> / n</a:t>
            </a:r>
            <a:endParaRPr/>
          </a:p>
        </p:txBody>
      </p:sp>
      <p:pic>
        <p:nvPicPr>
          <p:cNvPr id="3" name="그림 2">
            <a:extLst>
              <a:ext uri="{FF2B5EF4-FFF2-40B4-BE49-F238E27FC236}">
                <a16:creationId xmlns:a16="http://schemas.microsoft.com/office/drawing/2014/main" id="{C6061ABA-0CF1-4FAA-9E39-0ACFBE4E5D46}"/>
              </a:ext>
            </a:extLst>
          </p:cNvPr>
          <p:cNvPicPr>
            <a:picLocks noChangeAspect="1"/>
          </p:cNvPicPr>
          <p:nvPr/>
        </p:nvPicPr>
        <p:blipFill>
          <a:blip r:embed="rId3"/>
          <a:stretch>
            <a:fillRect/>
          </a:stretch>
        </p:blipFill>
        <p:spPr>
          <a:xfrm>
            <a:off x="4996875" y="1615758"/>
            <a:ext cx="2297388" cy="752361"/>
          </a:xfrm>
          <a:prstGeom prst="rect">
            <a:avLst/>
          </a:prstGeom>
        </p:spPr>
      </p:pic>
    </p:spTree>
    <p:extLst>
      <p:ext uri="{BB962C8B-B14F-4D97-AF65-F5344CB8AC3E}">
        <p14:creationId xmlns:p14="http://schemas.microsoft.com/office/powerpoint/2010/main" val="367853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latin typeface="+mn-lt"/>
              </a:rPr>
              <a:t>Penalty</a:t>
            </a:r>
          </a:p>
          <a:p>
            <a:pPr marL="285750" indent="-285750">
              <a:spcAft>
                <a:spcPts val="1600"/>
              </a:spcAft>
              <a:buFont typeface="Arial" panose="020B0604020202020204" pitchFamily="34" charset="0"/>
              <a:buChar char="•"/>
            </a:pPr>
            <a:r>
              <a:rPr lang="en-US" dirty="0">
                <a:latin typeface="+mn-lt"/>
              </a:rPr>
              <a:t>Match</a:t>
            </a:r>
            <a:r>
              <a:rPr lang="ko-KR" altLang="en-US" dirty="0">
                <a:latin typeface="+mn-lt"/>
              </a:rPr>
              <a:t> </a:t>
            </a:r>
            <a:r>
              <a:rPr lang="en-US" altLang="ko-KR" dirty="0">
                <a:latin typeface="+mn-lt"/>
              </a:rPr>
              <a:t>score : </a:t>
            </a:r>
            <a:r>
              <a:rPr lang="ko-KR" altLang="en-US" dirty="0">
                <a:latin typeface="+mn-lt"/>
              </a:rPr>
              <a:t>각 서열 중 해당 부분이 같을 때 얻는 점수</a:t>
            </a:r>
            <a:endParaRPr lang="en-US" altLang="ko-KR" dirty="0">
              <a:latin typeface="+mn-lt"/>
            </a:endParaRPr>
          </a:p>
          <a:p>
            <a:pPr marL="285750" indent="-285750">
              <a:spcAft>
                <a:spcPts val="1600"/>
              </a:spcAft>
              <a:buFont typeface="Arial" panose="020B0604020202020204" pitchFamily="34" charset="0"/>
              <a:buChar char="•"/>
            </a:pPr>
            <a:r>
              <a:rPr lang="en-US" dirty="0">
                <a:latin typeface="+mn-lt"/>
              </a:rPr>
              <a:t>Mismatch</a:t>
            </a:r>
            <a:r>
              <a:rPr lang="ko-KR" altLang="en-US" dirty="0">
                <a:latin typeface="+mn-lt"/>
              </a:rPr>
              <a:t> </a:t>
            </a:r>
            <a:r>
              <a:rPr lang="en-US" altLang="ko-KR" dirty="0">
                <a:latin typeface="+mn-lt"/>
              </a:rPr>
              <a:t>score : </a:t>
            </a:r>
            <a:r>
              <a:rPr lang="ko-KR" altLang="en-US" dirty="0">
                <a:latin typeface="+mn-lt"/>
              </a:rPr>
              <a:t>각 서열 중 해당 부분이 다를 때 얻는 점수</a:t>
            </a:r>
            <a:endParaRPr lang="en-US" altLang="ko-KR" dirty="0">
              <a:latin typeface="+mn-lt"/>
            </a:endParaRPr>
          </a:p>
          <a:p>
            <a:pPr marL="285750" indent="-285750">
              <a:spcAft>
                <a:spcPts val="1600"/>
              </a:spcAft>
              <a:buFont typeface="Arial" panose="020B0604020202020204" pitchFamily="34" charset="0"/>
              <a:buChar char="•"/>
            </a:pPr>
            <a:r>
              <a:rPr lang="en-US" dirty="0">
                <a:latin typeface="+mn-lt"/>
              </a:rPr>
              <a:t>Open gap score :  </a:t>
            </a:r>
            <a:r>
              <a:rPr lang="ko-KR" altLang="en-US" dirty="0">
                <a:latin typeface="+mn-lt"/>
              </a:rPr>
              <a:t>공백문자</a:t>
            </a:r>
            <a:r>
              <a:rPr lang="en-US" altLang="ko-KR" dirty="0">
                <a:latin typeface="+mn-lt"/>
              </a:rPr>
              <a:t>(</a:t>
            </a:r>
            <a:r>
              <a:rPr lang="ko-KR" altLang="en-US" dirty="0">
                <a:latin typeface="+mn-lt"/>
              </a:rPr>
              <a:t>간격</a:t>
            </a:r>
            <a:r>
              <a:rPr lang="en-US" altLang="ko-KR" dirty="0">
                <a:latin typeface="+mn-lt"/>
              </a:rPr>
              <a:t>)</a:t>
            </a:r>
            <a:r>
              <a:rPr lang="ko-KR" altLang="en-US" dirty="0">
                <a:latin typeface="+mn-lt"/>
              </a:rPr>
              <a:t>가 시작 될 때 얻는 점수</a:t>
            </a:r>
            <a:endParaRPr lang="en-US" altLang="ko-KR" dirty="0">
              <a:latin typeface="+mn-lt"/>
            </a:endParaRPr>
          </a:p>
          <a:p>
            <a:pPr marL="285750" indent="-285750">
              <a:spcAft>
                <a:spcPts val="1600"/>
              </a:spcAft>
              <a:buFont typeface="Arial" panose="020B0604020202020204" pitchFamily="34" charset="0"/>
              <a:buChar char="•"/>
            </a:pPr>
            <a:r>
              <a:rPr lang="en-US" dirty="0">
                <a:latin typeface="+mn-lt"/>
              </a:rPr>
              <a:t>Extend gap score : </a:t>
            </a:r>
            <a:r>
              <a:rPr lang="ko-KR" altLang="en-US" dirty="0">
                <a:latin typeface="+mn-lt"/>
              </a:rPr>
              <a:t>공백문자</a:t>
            </a:r>
            <a:r>
              <a:rPr lang="en-US" altLang="ko-KR" dirty="0">
                <a:latin typeface="+mn-lt"/>
              </a:rPr>
              <a:t>(</a:t>
            </a:r>
            <a:r>
              <a:rPr lang="ko-KR" altLang="en-US" dirty="0">
                <a:latin typeface="+mn-lt"/>
              </a:rPr>
              <a:t>간격</a:t>
            </a:r>
            <a:r>
              <a:rPr lang="en-US" altLang="ko-KR" dirty="0">
                <a:latin typeface="+mn-lt"/>
              </a:rPr>
              <a:t>)</a:t>
            </a:r>
            <a:r>
              <a:rPr lang="ko-KR" altLang="en-US" dirty="0">
                <a:latin typeface="+mn-lt"/>
              </a:rPr>
              <a:t>가 연속 될 때 얻는 점수</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객관적인 점수 기준은 따로 존재하지 않음</a:t>
            </a:r>
            <a:r>
              <a:rPr lang="en-US" altLang="ko-KR" dirty="0">
                <a:latin typeface="+mn-lt"/>
              </a:rPr>
              <a:t>.</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31</a:t>
            </a:fld>
            <a:r>
              <a:rPr lang="ko"/>
              <a:t> / n</a:t>
            </a:r>
            <a:endParaRPr/>
          </a:p>
        </p:txBody>
      </p:sp>
      <p:pic>
        <p:nvPicPr>
          <p:cNvPr id="3" name="그림 2">
            <a:extLst>
              <a:ext uri="{FF2B5EF4-FFF2-40B4-BE49-F238E27FC236}">
                <a16:creationId xmlns:a16="http://schemas.microsoft.com/office/drawing/2014/main" id="{D4C730C2-75D6-4810-B4C5-9AFC5CDAA47E}"/>
              </a:ext>
            </a:extLst>
          </p:cNvPr>
          <p:cNvPicPr>
            <a:picLocks noChangeAspect="1"/>
          </p:cNvPicPr>
          <p:nvPr/>
        </p:nvPicPr>
        <p:blipFill>
          <a:blip r:embed="rId3"/>
          <a:stretch>
            <a:fillRect/>
          </a:stretch>
        </p:blipFill>
        <p:spPr>
          <a:xfrm>
            <a:off x="6504321" y="2300356"/>
            <a:ext cx="2034804" cy="1001987"/>
          </a:xfrm>
          <a:prstGeom prst="rect">
            <a:avLst/>
          </a:prstGeom>
        </p:spPr>
      </p:pic>
    </p:spTree>
    <p:extLst>
      <p:ext uri="{BB962C8B-B14F-4D97-AF65-F5344CB8AC3E}">
        <p14:creationId xmlns:p14="http://schemas.microsoft.com/office/powerpoint/2010/main" val="1322529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치환행렬</a:t>
            </a:r>
            <a:endParaRPr lang="en-US" altLang="ko-KR" dirty="0">
              <a:latin typeface="+mn-lt"/>
            </a:endParaRPr>
          </a:p>
          <a:p>
            <a:pPr marL="285750" indent="-285750">
              <a:spcAft>
                <a:spcPts val="1600"/>
              </a:spcAft>
              <a:buFont typeface="Arial" panose="020B0604020202020204" pitchFamily="34" charset="0"/>
              <a:buChar char="•"/>
            </a:pPr>
            <a:r>
              <a:rPr lang="ko-KR" altLang="en-US" dirty="0">
                <a:latin typeface="+mn-lt"/>
              </a:rPr>
              <a:t>간격이 없는 경우에 대한 점수 값을 포함</a:t>
            </a:r>
            <a:r>
              <a:rPr lang="en-US" altLang="ko-KR" dirty="0">
                <a:latin typeface="+mn-lt"/>
              </a:rPr>
              <a:t>, </a:t>
            </a:r>
            <a:r>
              <a:rPr lang="ko-KR" altLang="en-US" dirty="0">
                <a:latin typeface="+mn-lt"/>
              </a:rPr>
              <a:t>가능한 문자들의 조합에 대해 모든 값을 할당</a:t>
            </a:r>
            <a:r>
              <a:rPr lang="en-US" altLang="ko-KR" dirty="0">
                <a:latin typeface="+mn-lt"/>
              </a:rPr>
              <a:t>.</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32</a:t>
            </a:fld>
            <a:r>
              <a:rPr lang="ko"/>
              <a:t> / n</a:t>
            </a:r>
            <a:endParaRPr/>
          </a:p>
        </p:txBody>
      </p:sp>
      <p:pic>
        <p:nvPicPr>
          <p:cNvPr id="5" name="그림 4">
            <a:extLst>
              <a:ext uri="{FF2B5EF4-FFF2-40B4-BE49-F238E27FC236}">
                <a16:creationId xmlns:a16="http://schemas.microsoft.com/office/drawing/2014/main" id="{6978462C-918F-4C9F-A48D-1B9ED564F63B}"/>
              </a:ext>
            </a:extLst>
          </p:cNvPr>
          <p:cNvPicPr>
            <a:picLocks noChangeAspect="1"/>
          </p:cNvPicPr>
          <p:nvPr/>
        </p:nvPicPr>
        <p:blipFill>
          <a:blip r:embed="rId3"/>
          <a:stretch>
            <a:fillRect/>
          </a:stretch>
        </p:blipFill>
        <p:spPr>
          <a:xfrm>
            <a:off x="1925669" y="2193731"/>
            <a:ext cx="5292662" cy="2445194"/>
          </a:xfrm>
          <a:prstGeom prst="rect">
            <a:avLst/>
          </a:prstGeom>
        </p:spPr>
      </p:pic>
    </p:spTree>
    <p:extLst>
      <p:ext uri="{BB962C8B-B14F-4D97-AF65-F5344CB8AC3E}">
        <p14:creationId xmlns:p14="http://schemas.microsoft.com/office/powerpoint/2010/main" val="323402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동적 계획법 </a:t>
            </a:r>
            <a:r>
              <a:rPr lang="en-US" altLang="ko-KR" dirty="0">
                <a:latin typeface="+mn-lt"/>
              </a:rPr>
              <a:t>(Dynamic Programming)</a:t>
            </a:r>
          </a:p>
          <a:p>
            <a:pPr marL="285750" indent="-285750">
              <a:spcAft>
                <a:spcPts val="1600"/>
              </a:spcAft>
              <a:buFont typeface="Arial" panose="020B0604020202020204" pitchFamily="34" charset="0"/>
              <a:buChar char="•"/>
            </a:pPr>
            <a:r>
              <a:rPr lang="ko-KR" altLang="en-US" dirty="0">
                <a:latin typeface="+mn-lt"/>
              </a:rPr>
              <a:t>복잡한 문제를 간단한 여러 개의 문제로 나누어 푸는 방법</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부분 문제 반복</a:t>
            </a:r>
            <a:r>
              <a:rPr lang="en-US" altLang="ko-KR" dirty="0">
                <a:latin typeface="+mn-lt"/>
              </a:rPr>
              <a:t>(Overlapping Subproblem)</a:t>
            </a:r>
          </a:p>
          <a:p>
            <a:pPr marL="285750" indent="-285750">
              <a:spcAft>
                <a:spcPts val="1600"/>
              </a:spcAft>
              <a:buFont typeface="Arial" panose="020B0604020202020204" pitchFamily="34" charset="0"/>
              <a:buChar char="•"/>
            </a:pPr>
            <a:r>
              <a:rPr lang="ko-KR" altLang="en-US" dirty="0">
                <a:latin typeface="+mn-lt"/>
              </a:rPr>
              <a:t>최적 부분 구조</a:t>
            </a:r>
            <a:r>
              <a:rPr lang="en-US" altLang="ko-KR" dirty="0">
                <a:latin typeface="+mn-lt"/>
              </a:rPr>
              <a:t>(Optimal Substructure) : </a:t>
            </a:r>
            <a:r>
              <a:rPr lang="ko-KR" altLang="en-US" dirty="0">
                <a:latin typeface="+mn-lt"/>
              </a:rPr>
              <a:t>작은 부분 문제에서 구한 최적의 답으로 합쳐진 큰 문제의 최적의 답을 구할 수 있다</a:t>
            </a:r>
            <a:r>
              <a:rPr lang="en-US" altLang="ko-KR" dirty="0">
                <a:latin typeface="+mn-lt"/>
              </a:rPr>
              <a:t>.</a:t>
            </a:r>
          </a:p>
          <a:p>
            <a:pPr marL="285750" indent="-285750">
              <a:spcAft>
                <a:spcPts val="1600"/>
              </a:spcAft>
              <a:buFont typeface="Arial" panose="020B0604020202020204" pitchFamily="34" charset="0"/>
              <a:buChar char="•"/>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33</a:t>
            </a:fld>
            <a:r>
              <a:rPr lang="ko"/>
              <a:t> / n</a:t>
            </a:r>
            <a:endParaRPr/>
          </a:p>
        </p:txBody>
      </p:sp>
    </p:spTree>
    <p:extLst>
      <p:ext uri="{BB962C8B-B14F-4D97-AF65-F5344CB8AC3E}">
        <p14:creationId xmlns:p14="http://schemas.microsoft.com/office/powerpoint/2010/main" val="356438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Example</a:t>
            </a:r>
            <a:r>
              <a:rPr lang="ko-KR" altLang="en-US" dirty="0">
                <a:latin typeface="+mn-lt"/>
              </a:rPr>
              <a:t> </a:t>
            </a:r>
            <a:r>
              <a:rPr lang="en-US" altLang="ko-KR" dirty="0">
                <a:latin typeface="+mn-lt"/>
              </a:rPr>
              <a:t>(Affine</a:t>
            </a:r>
            <a:r>
              <a:rPr lang="ko-KR" altLang="en-US" dirty="0">
                <a:latin typeface="+mn-lt"/>
              </a:rPr>
              <a:t> </a:t>
            </a:r>
            <a:r>
              <a:rPr lang="en-US" altLang="ko-KR" dirty="0">
                <a:latin typeface="+mn-lt"/>
              </a:rPr>
              <a:t>gap</a:t>
            </a:r>
            <a:r>
              <a:rPr lang="ko-KR" altLang="en-US" dirty="0">
                <a:latin typeface="+mn-lt"/>
              </a:rPr>
              <a:t> </a:t>
            </a:r>
            <a:r>
              <a:rPr lang="en-US" altLang="ko-KR" dirty="0">
                <a:latin typeface="+mn-lt"/>
              </a:rPr>
              <a:t>penalty)</a:t>
            </a:r>
          </a:p>
          <a:p>
            <a:pPr marL="285750" indent="-285750">
              <a:spcAft>
                <a:spcPts val="1600"/>
              </a:spcAft>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34</a:t>
            </a:fld>
            <a:r>
              <a:rPr lang="ko"/>
              <a:t> / n</a:t>
            </a:r>
            <a:endParaRPr/>
          </a:p>
        </p:txBody>
      </p:sp>
      <p:pic>
        <p:nvPicPr>
          <p:cNvPr id="5" name="그림 4">
            <a:extLst>
              <a:ext uri="{FF2B5EF4-FFF2-40B4-BE49-F238E27FC236}">
                <a16:creationId xmlns:a16="http://schemas.microsoft.com/office/drawing/2014/main" id="{22EB9676-E50E-44A5-90F4-8F01ECDD86F0}"/>
              </a:ext>
            </a:extLst>
          </p:cNvPr>
          <p:cNvPicPr>
            <a:picLocks noChangeAspect="1"/>
          </p:cNvPicPr>
          <p:nvPr/>
        </p:nvPicPr>
        <p:blipFill>
          <a:blip r:embed="rId3"/>
          <a:stretch>
            <a:fillRect/>
          </a:stretch>
        </p:blipFill>
        <p:spPr>
          <a:xfrm>
            <a:off x="2572120" y="1655795"/>
            <a:ext cx="3630309" cy="3136500"/>
          </a:xfrm>
          <a:prstGeom prst="rect">
            <a:avLst/>
          </a:prstGeom>
        </p:spPr>
      </p:pic>
      <p:pic>
        <p:nvPicPr>
          <p:cNvPr id="7" name="그림 6">
            <a:extLst>
              <a:ext uri="{FF2B5EF4-FFF2-40B4-BE49-F238E27FC236}">
                <a16:creationId xmlns:a16="http://schemas.microsoft.com/office/drawing/2014/main" id="{A716C7DD-F699-42A7-ACDF-8BE439F7663B}"/>
              </a:ext>
            </a:extLst>
          </p:cNvPr>
          <p:cNvPicPr>
            <a:picLocks noChangeAspect="1"/>
          </p:cNvPicPr>
          <p:nvPr/>
        </p:nvPicPr>
        <p:blipFill>
          <a:blip r:embed="rId4"/>
          <a:stretch>
            <a:fillRect/>
          </a:stretch>
        </p:blipFill>
        <p:spPr>
          <a:xfrm>
            <a:off x="6446128" y="1238924"/>
            <a:ext cx="2514600" cy="116205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61AE3-2451-493F-8961-28E391C2D403}"/>
                  </a:ext>
                </a:extLst>
              </p:cNvPr>
              <p:cNvSpPr txBox="1"/>
              <p:nvPr/>
            </p:nvSpPr>
            <p:spPr>
              <a:xfrm>
                <a:off x="6786812" y="2571750"/>
                <a:ext cx="1929702" cy="572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p</m:t>
                      </m:r>
                      <m:d>
                        <m:dPr>
                          <m:ctrlPr>
                            <a:rPr lang="en-US" altLang="ko-KR" b="0" i="1" smtClean="0">
                              <a:latin typeface="Cambria Math" panose="02040503050406030204" pitchFamily="18" charset="0"/>
                            </a:rPr>
                          </m:ctrlPr>
                        </m:dPr>
                        <m:e>
                          <m:r>
                            <m:rPr>
                              <m:sty m:val="p"/>
                            </m:rPr>
                            <a:rPr lang="en-US" altLang="ko-KR" b="0" i="0" smtClean="0">
                              <a:latin typeface="Cambria Math" panose="02040503050406030204" pitchFamily="18" charset="0"/>
                            </a:rPr>
                            <m:t>i</m:t>
                          </m:r>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j</m:t>
                          </m:r>
                        </m:e>
                      </m:d>
                      <m:r>
                        <a:rPr lang="en-US" altLang="ko-KR" b="0" i="0"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eqArr>
                            <m:eqArrPr>
                              <m:ctrlPr>
                                <a:rPr lang="en-US" altLang="ko-KR" b="0" i="1" smtClean="0">
                                  <a:latin typeface="Cambria Math" panose="02040503050406030204" pitchFamily="18" charset="0"/>
                                </a:rPr>
                              </m:ctrlPr>
                            </m:eqArrPr>
                            <m:e>
                              <m:r>
                                <a:rPr lang="en-US" altLang="ko-KR" b="0" i="1" smtClean="0">
                                  <a:latin typeface="Cambria Math" panose="02040503050406030204" pitchFamily="18" charset="0"/>
                                </a:rPr>
                                <m:t>1 </m:t>
                              </m:r>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i</m:t>
                              </m:r>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j</m:t>
                              </m:r>
                              <m:r>
                                <a:rPr lang="en-US" altLang="ko-KR" b="0" i="1" smtClean="0">
                                  <a:latin typeface="Cambria Math" panose="02040503050406030204" pitchFamily="18" charset="0"/>
                                </a:rPr>
                                <m:t>)</m:t>
                              </m:r>
                            </m:e>
                            <m:e>
                              <m:r>
                                <a:rPr lang="en-US" altLang="ko-KR" b="0" i="1" smtClean="0">
                                  <a:latin typeface="Cambria Math" panose="02040503050406030204" pitchFamily="18" charset="0"/>
                                </a:rPr>
                                <m:t>−1(</m:t>
                              </m:r>
                              <m:r>
                                <m:rPr>
                                  <m:sty m:val="p"/>
                                </m:rPr>
                                <a:rPr lang="en-US" altLang="ko-KR" b="0" i="0" smtClean="0">
                                  <a:latin typeface="Cambria Math" panose="02040503050406030204" pitchFamily="18" charset="0"/>
                                </a:rPr>
                                <m:t>i</m:t>
                              </m:r>
                              <m:r>
                                <a:rPr lang="en-US" altLang="ko-KR" b="0" i="0"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m:t>
                              </m:r>
                              <m:r>
                                <m:rPr>
                                  <m:sty m:val="p"/>
                                </m:rPr>
                                <a:rPr lang="en-US" altLang="ko-KR" b="0" i="0" smtClean="0">
                                  <a:latin typeface="Cambria Math" panose="02040503050406030204" pitchFamily="18" charset="0"/>
                                  <a:ea typeface="Cambria Math" panose="02040503050406030204" pitchFamily="18" charset="0"/>
                                </a:rPr>
                                <m:t>j</m:t>
                              </m:r>
                              <m:r>
                                <a:rPr lang="en-US" altLang="ko-KR" b="0" i="0" smtClean="0">
                                  <a:latin typeface="Cambria Math" panose="02040503050406030204" pitchFamily="18" charset="0"/>
                                  <a:ea typeface="Cambria Math" panose="02040503050406030204" pitchFamily="18" charset="0"/>
                                </a:rPr>
                                <m:t>)</m:t>
                              </m:r>
                            </m:e>
                          </m:eqArr>
                        </m:e>
                      </m:d>
                    </m:oMath>
                  </m:oMathPara>
                </a14:m>
                <a:endParaRPr lang="ko-KR" altLang="en-US" dirty="0"/>
              </a:p>
            </p:txBody>
          </p:sp>
        </mc:Choice>
        <mc:Fallback xmlns="">
          <p:sp>
            <p:nvSpPr>
              <p:cNvPr id="2" name="TextBox 1">
                <a:extLst>
                  <a:ext uri="{FF2B5EF4-FFF2-40B4-BE49-F238E27FC236}">
                    <a16:creationId xmlns:a16="http://schemas.microsoft.com/office/drawing/2014/main" id="{6F361AE3-2451-493F-8961-28E391C2D403}"/>
                  </a:ext>
                </a:extLst>
              </p:cNvPr>
              <p:cNvSpPr txBox="1">
                <a:spLocks noRot="1" noChangeAspect="1" noMove="1" noResize="1" noEditPoints="1" noAdjustHandles="1" noChangeArrowheads="1" noChangeShapeType="1" noTextEdit="1"/>
              </p:cNvSpPr>
              <p:nvPr/>
            </p:nvSpPr>
            <p:spPr>
              <a:xfrm>
                <a:off x="6786812" y="2571750"/>
                <a:ext cx="1929702" cy="572914"/>
              </a:xfrm>
              <a:prstGeom prst="rect">
                <a:avLst/>
              </a:prstGeom>
              <a:blipFill>
                <a:blip r:embed="rId5"/>
                <a:stretch>
                  <a:fillRect l="-1262" t="-179787" r="-7571" b="-26489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469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Example</a:t>
            </a:r>
            <a:r>
              <a:rPr lang="ko-KR" altLang="en-US" dirty="0">
                <a:latin typeface="+mn-lt"/>
              </a:rPr>
              <a:t> </a:t>
            </a:r>
            <a:r>
              <a:rPr lang="en-US" altLang="ko-KR" dirty="0">
                <a:latin typeface="+mn-lt"/>
              </a:rPr>
              <a:t>(Affine</a:t>
            </a:r>
            <a:r>
              <a:rPr lang="ko-KR" altLang="en-US" dirty="0">
                <a:latin typeface="+mn-lt"/>
              </a:rPr>
              <a:t> </a:t>
            </a:r>
            <a:r>
              <a:rPr lang="en-US" altLang="ko-KR" dirty="0">
                <a:latin typeface="+mn-lt"/>
              </a:rPr>
              <a:t>gap</a:t>
            </a:r>
            <a:r>
              <a:rPr lang="ko-KR" altLang="en-US" dirty="0">
                <a:latin typeface="+mn-lt"/>
              </a:rPr>
              <a:t> </a:t>
            </a:r>
            <a:r>
              <a:rPr lang="en-US" altLang="ko-KR" dirty="0">
                <a:latin typeface="+mn-lt"/>
              </a:rPr>
              <a:t>penalty)</a:t>
            </a:r>
          </a:p>
          <a:p>
            <a:pPr marL="285750" indent="-285750">
              <a:spcAft>
                <a:spcPts val="1600"/>
              </a:spcAft>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35</a:t>
            </a:fld>
            <a:r>
              <a:rPr lang="ko"/>
              <a:t> / n</a:t>
            </a:r>
            <a:endParaRPr/>
          </a:p>
        </p:txBody>
      </p:sp>
      <p:pic>
        <p:nvPicPr>
          <p:cNvPr id="3" name="그림 2">
            <a:extLst>
              <a:ext uri="{FF2B5EF4-FFF2-40B4-BE49-F238E27FC236}">
                <a16:creationId xmlns:a16="http://schemas.microsoft.com/office/drawing/2014/main" id="{14D2C816-5EFB-49CB-AA0F-7E1DFDA6B0E2}"/>
              </a:ext>
            </a:extLst>
          </p:cNvPr>
          <p:cNvPicPr>
            <a:picLocks noChangeAspect="1"/>
          </p:cNvPicPr>
          <p:nvPr/>
        </p:nvPicPr>
        <p:blipFill>
          <a:blip r:embed="rId3"/>
          <a:stretch>
            <a:fillRect/>
          </a:stretch>
        </p:blipFill>
        <p:spPr>
          <a:xfrm>
            <a:off x="2640032" y="1557274"/>
            <a:ext cx="3863936" cy="309994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B5F252-BA06-4F9A-A4CA-1266373E22A3}"/>
                  </a:ext>
                </a:extLst>
              </p:cNvPr>
              <p:cNvSpPr txBox="1"/>
              <p:nvPr/>
            </p:nvSpPr>
            <p:spPr>
              <a:xfrm>
                <a:off x="6503968" y="2737913"/>
                <a:ext cx="2554688" cy="738664"/>
              </a:xfrm>
              <a:prstGeom prst="rect">
                <a:avLst/>
              </a:prstGeom>
              <a:noFill/>
            </p:spPr>
            <p:txBody>
              <a:bodyPr wrap="square" rtlCol="0">
                <a:spAutoFit/>
              </a:bodyPr>
              <a:lstStyle/>
              <a:p>
                <a:r>
                  <a:rPr lang="en-US" altLang="ko-KR" b="0" dirty="0"/>
                  <a:t> </a:t>
                </a:r>
                <a14:m>
                  <m:oMath xmlns:m="http://schemas.openxmlformats.org/officeDocument/2006/math">
                    <m:r>
                      <m:rPr>
                        <m:sty m:val="p"/>
                      </m:rPr>
                      <a:rPr lang="en-US" altLang="ko-KR" b="0" i="0" smtClean="0">
                        <a:latin typeface="Cambria Math" panose="02040503050406030204" pitchFamily="18" charset="0"/>
                      </a:rPr>
                      <m:t>a</m:t>
                    </m:r>
                    <m:d>
                      <m:dPr>
                        <m:begChr m:val="["/>
                        <m:endChr m:val="]"/>
                        <m:ctrlPr>
                          <a:rPr lang="en-US" altLang="ko-KR" b="0" i="1" smtClean="0">
                            <a:latin typeface="Cambria Math" panose="02040503050406030204" pitchFamily="18" charset="0"/>
                          </a:rPr>
                        </m:ctrlPr>
                      </m:dPr>
                      <m:e>
                        <m:r>
                          <a:rPr lang="en-US" altLang="ko-KR" b="0" i="0" smtClean="0">
                            <a:latin typeface="Cambria Math" panose="02040503050406030204" pitchFamily="18" charset="0"/>
                          </a:rPr>
                          <m:t>1,0</m:t>
                        </m:r>
                      </m:e>
                    </m:d>
                    <m:r>
                      <a:rPr lang="en-US" altLang="ko-KR" b="0" i="0" smtClean="0">
                        <a:latin typeface="Cambria Math" panose="02040503050406030204" pitchFamily="18" charset="0"/>
                      </a:rPr>
                      <m:t>−2=−2−2=−4</m:t>
                    </m:r>
                  </m:oMath>
                </a14:m>
                <a:endParaRPr lang="en-US" altLang="ko-KR" dirty="0"/>
              </a:p>
              <a:p>
                <a:r>
                  <a:rPr lang="en-US" altLang="ko-KR" b="1" dirty="0">
                    <a:solidFill>
                      <a:srgbClr val="FF0000"/>
                    </a:solidFill>
                  </a:rPr>
                  <a:t> </a:t>
                </a:r>
                <a14:m>
                  <m:oMath xmlns:m="http://schemas.openxmlformats.org/officeDocument/2006/math">
                    <m:r>
                      <a:rPr lang="en-US" altLang="ko-KR" b="1" i="0" smtClean="0">
                        <a:solidFill>
                          <a:srgbClr val="FF0000"/>
                        </a:solidFill>
                        <a:latin typeface="Cambria Math" panose="02040503050406030204" pitchFamily="18" charset="0"/>
                      </a:rPr>
                      <m:t>𝐚</m:t>
                    </m:r>
                    <m:d>
                      <m:dPr>
                        <m:begChr m:val="["/>
                        <m:endChr m:val="]"/>
                        <m:ctrlPr>
                          <a:rPr lang="en-US" altLang="ko-KR" b="1" i="1" smtClean="0">
                            <a:solidFill>
                              <a:srgbClr val="FF0000"/>
                            </a:solidFill>
                            <a:latin typeface="Cambria Math" panose="02040503050406030204" pitchFamily="18" charset="0"/>
                          </a:rPr>
                        </m:ctrlPr>
                      </m:dPr>
                      <m:e>
                        <m:r>
                          <a:rPr lang="en-US" altLang="ko-KR" b="1" i="0" smtClean="0">
                            <a:solidFill>
                              <a:srgbClr val="FF0000"/>
                            </a:solidFill>
                            <a:latin typeface="Cambria Math" panose="02040503050406030204" pitchFamily="18" charset="0"/>
                          </a:rPr>
                          <m:t>𝟎</m:t>
                        </m:r>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𝟎</m:t>
                        </m:r>
                      </m:e>
                    </m:d>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𝐩</m:t>
                    </m:r>
                    <m:d>
                      <m:dPr>
                        <m:ctrlPr>
                          <a:rPr lang="en-US" altLang="ko-KR" b="1" i="1" smtClean="0">
                            <a:solidFill>
                              <a:srgbClr val="FF0000"/>
                            </a:solidFill>
                            <a:latin typeface="Cambria Math" panose="02040503050406030204" pitchFamily="18" charset="0"/>
                          </a:rPr>
                        </m:ctrlPr>
                      </m:dPr>
                      <m:e>
                        <m:r>
                          <a:rPr lang="en-US" altLang="ko-KR" b="1" i="0" smtClean="0">
                            <a:solidFill>
                              <a:srgbClr val="FF0000"/>
                            </a:solidFill>
                            <a:latin typeface="Cambria Math" panose="02040503050406030204" pitchFamily="18" charset="0"/>
                          </a:rPr>
                          <m:t>𝟏</m:t>
                        </m:r>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𝟏</m:t>
                        </m:r>
                      </m:e>
                    </m:d>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𝟎</m:t>
                    </m:r>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𝟏</m:t>
                    </m:r>
                    <m:r>
                      <a:rPr lang="en-US" altLang="ko-KR" b="1" i="0" smtClean="0">
                        <a:solidFill>
                          <a:srgbClr val="FF0000"/>
                        </a:solidFill>
                        <a:latin typeface="Cambria Math" panose="02040503050406030204" pitchFamily="18" charset="0"/>
                      </a:rPr>
                      <m:t>=</m:t>
                    </m:r>
                    <m:r>
                      <a:rPr lang="en-US" altLang="ko-KR" b="1" i="0" smtClean="0">
                        <a:solidFill>
                          <a:srgbClr val="FF0000"/>
                        </a:solidFill>
                        <a:latin typeface="Cambria Math" panose="02040503050406030204" pitchFamily="18" charset="0"/>
                      </a:rPr>
                      <m:t>𝟏</m:t>
                    </m:r>
                  </m:oMath>
                </a14:m>
                <a:endParaRPr lang="en-US" altLang="ko-KR" b="1" dirty="0">
                  <a:solidFill>
                    <a:srgbClr val="FF0000"/>
                  </a:solidFill>
                </a:endParaRPr>
              </a:p>
              <a:p>
                <a:r>
                  <a:rPr lang="en-US" altLang="ko-KR" b="0" dirty="0"/>
                  <a:t> </a:t>
                </a:r>
                <a14:m>
                  <m:oMath xmlns:m="http://schemas.openxmlformats.org/officeDocument/2006/math">
                    <m:r>
                      <m:rPr>
                        <m:sty m:val="p"/>
                      </m:rPr>
                      <a:rPr lang="en-US" altLang="ko-KR" b="0" i="0" smtClean="0">
                        <a:latin typeface="Cambria Math" panose="02040503050406030204" pitchFamily="18" charset="0"/>
                      </a:rPr>
                      <m:t>a</m:t>
                    </m:r>
                    <m:d>
                      <m:dPr>
                        <m:begChr m:val="["/>
                        <m:endChr m:val="]"/>
                        <m:ctrlPr>
                          <a:rPr lang="en-US" altLang="ko-KR" b="0" i="1" smtClean="0">
                            <a:latin typeface="Cambria Math" panose="02040503050406030204" pitchFamily="18" charset="0"/>
                          </a:rPr>
                        </m:ctrlPr>
                      </m:dPr>
                      <m:e>
                        <m:r>
                          <a:rPr lang="en-US" altLang="ko-KR" b="0" i="0" smtClean="0">
                            <a:latin typeface="Cambria Math" panose="02040503050406030204" pitchFamily="18" charset="0"/>
                          </a:rPr>
                          <m:t>0,1</m:t>
                        </m:r>
                      </m:e>
                    </m:d>
                    <m:r>
                      <a:rPr lang="en-US" altLang="ko-KR" b="0" i="0" smtClean="0">
                        <a:latin typeface="Cambria Math" panose="02040503050406030204" pitchFamily="18" charset="0"/>
                      </a:rPr>
                      <m:t>−2=−2−2=−4</m:t>
                    </m:r>
                  </m:oMath>
                </a14:m>
                <a:endParaRPr lang="ko-KR" altLang="en-US" dirty="0"/>
              </a:p>
            </p:txBody>
          </p:sp>
        </mc:Choice>
        <mc:Fallback xmlns="">
          <p:sp>
            <p:nvSpPr>
              <p:cNvPr id="4" name="TextBox 3">
                <a:extLst>
                  <a:ext uri="{FF2B5EF4-FFF2-40B4-BE49-F238E27FC236}">
                    <a16:creationId xmlns:a16="http://schemas.microsoft.com/office/drawing/2014/main" id="{EFB5F252-BA06-4F9A-A4CA-1266373E22A3}"/>
                  </a:ext>
                </a:extLst>
              </p:cNvPr>
              <p:cNvSpPr txBox="1">
                <a:spLocks noRot="1" noChangeAspect="1" noMove="1" noResize="1" noEditPoints="1" noAdjustHandles="1" noChangeArrowheads="1" noChangeShapeType="1" noTextEdit="1"/>
              </p:cNvSpPr>
              <p:nvPr/>
            </p:nvSpPr>
            <p:spPr>
              <a:xfrm>
                <a:off x="6503968" y="2737913"/>
                <a:ext cx="2554688" cy="738664"/>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42375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Example</a:t>
            </a:r>
            <a:r>
              <a:rPr lang="ko-KR" altLang="en-US" dirty="0">
                <a:latin typeface="+mn-lt"/>
              </a:rPr>
              <a:t> </a:t>
            </a:r>
            <a:r>
              <a:rPr lang="en-US" altLang="ko-KR" dirty="0">
                <a:latin typeface="+mn-lt"/>
              </a:rPr>
              <a:t>(Affine</a:t>
            </a:r>
            <a:r>
              <a:rPr lang="ko-KR" altLang="en-US" dirty="0">
                <a:latin typeface="+mn-lt"/>
              </a:rPr>
              <a:t> </a:t>
            </a:r>
            <a:r>
              <a:rPr lang="en-US" altLang="ko-KR" dirty="0">
                <a:latin typeface="+mn-lt"/>
              </a:rPr>
              <a:t>gap</a:t>
            </a:r>
            <a:r>
              <a:rPr lang="ko-KR" altLang="en-US" dirty="0">
                <a:latin typeface="+mn-lt"/>
              </a:rPr>
              <a:t> </a:t>
            </a:r>
            <a:r>
              <a:rPr lang="en-US" altLang="ko-KR" dirty="0">
                <a:latin typeface="+mn-lt"/>
              </a:rPr>
              <a:t>penalty)</a:t>
            </a:r>
          </a:p>
          <a:p>
            <a:pPr marL="285750" indent="-285750">
              <a:spcAft>
                <a:spcPts val="1600"/>
              </a:spcAft>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36</a:t>
            </a:fld>
            <a:r>
              <a:rPr lang="ko"/>
              <a:t> / n</a:t>
            </a:r>
            <a:endParaRPr/>
          </a:p>
        </p:txBody>
      </p:sp>
      <p:pic>
        <p:nvPicPr>
          <p:cNvPr id="7" name="그림 6">
            <a:extLst>
              <a:ext uri="{FF2B5EF4-FFF2-40B4-BE49-F238E27FC236}">
                <a16:creationId xmlns:a16="http://schemas.microsoft.com/office/drawing/2014/main" id="{595DEF22-4D5F-432C-80E8-B2824595EE1B}"/>
              </a:ext>
            </a:extLst>
          </p:cNvPr>
          <p:cNvPicPr>
            <a:picLocks noChangeAspect="1"/>
          </p:cNvPicPr>
          <p:nvPr/>
        </p:nvPicPr>
        <p:blipFill>
          <a:blip r:embed="rId3"/>
          <a:stretch>
            <a:fillRect/>
          </a:stretch>
        </p:blipFill>
        <p:spPr>
          <a:xfrm>
            <a:off x="2780616" y="1725010"/>
            <a:ext cx="3582767" cy="2913915"/>
          </a:xfrm>
          <a:prstGeom prst="rect">
            <a:avLst/>
          </a:prstGeom>
        </p:spPr>
      </p:pic>
    </p:spTree>
    <p:extLst>
      <p:ext uri="{BB962C8B-B14F-4D97-AF65-F5344CB8AC3E}">
        <p14:creationId xmlns:p14="http://schemas.microsoft.com/office/powerpoint/2010/main" val="3593581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Pairwise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Example</a:t>
            </a:r>
            <a:r>
              <a:rPr lang="ko-KR" altLang="en-US" dirty="0">
                <a:latin typeface="+mn-lt"/>
              </a:rPr>
              <a:t> </a:t>
            </a:r>
            <a:r>
              <a:rPr lang="en-US" altLang="ko-KR" dirty="0">
                <a:latin typeface="+mn-lt"/>
              </a:rPr>
              <a:t>(Affine</a:t>
            </a:r>
            <a:r>
              <a:rPr lang="ko-KR" altLang="en-US" dirty="0">
                <a:latin typeface="+mn-lt"/>
              </a:rPr>
              <a:t> </a:t>
            </a:r>
            <a:r>
              <a:rPr lang="en-US" altLang="ko-KR" dirty="0">
                <a:latin typeface="+mn-lt"/>
              </a:rPr>
              <a:t>gap</a:t>
            </a:r>
            <a:r>
              <a:rPr lang="ko-KR" altLang="en-US" dirty="0">
                <a:latin typeface="+mn-lt"/>
              </a:rPr>
              <a:t> </a:t>
            </a:r>
            <a:r>
              <a:rPr lang="en-US" altLang="ko-KR" dirty="0">
                <a:latin typeface="+mn-lt"/>
              </a:rPr>
              <a:t>penalty)</a:t>
            </a:r>
          </a:p>
          <a:p>
            <a:pPr marL="285750" indent="-285750">
              <a:spcAft>
                <a:spcPts val="1600"/>
              </a:spcAft>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37</a:t>
            </a:fld>
            <a:r>
              <a:rPr lang="ko"/>
              <a:t> / n</a:t>
            </a:r>
            <a:endParaRPr/>
          </a:p>
        </p:txBody>
      </p:sp>
      <p:pic>
        <p:nvPicPr>
          <p:cNvPr id="3" name="그림 2">
            <a:extLst>
              <a:ext uri="{FF2B5EF4-FFF2-40B4-BE49-F238E27FC236}">
                <a16:creationId xmlns:a16="http://schemas.microsoft.com/office/drawing/2014/main" id="{94352B1A-60BC-4A94-99BA-66E05816ECB9}"/>
              </a:ext>
            </a:extLst>
          </p:cNvPr>
          <p:cNvPicPr>
            <a:picLocks noChangeAspect="1"/>
          </p:cNvPicPr>
          <p:nvPr/>
        </p:nvPicPr>
        <p:blipFill>
          <a:blip r:embed="rId3"/>
          <a:stretch>
            <a:fillRect/>
          </a:stretch>
        </p:blipFill>
        <p:spPr>
          <a:xfrm>
            <a:off x="2637482" y="1738830"/>
            <a:ext cx="3499585" cy="2900095"/>
          </a:xfrm>
          <a:prstGeom prst="rect">
            <a:avLst/>
          </a:prstGeom>
        </p:spPr>
      </p:pic>
      <p:pic>
        <p:nvPicPr>
          <p:cNvPr id="5" name="그림 4">
            <a:extLst>
              <a:ext uri="{FF2B5EF4-FFF2-40B4-BE49-F238E27FC236}">
                <a16:creationId xmlns:a16="http://schemas.microsoft.com/office/drawing/2014/main" id="{75CC8147-E008-43CD-8527-40DA50F7195A}"/>
              </a:ext>
            </a:extLst>
          </p:cNvPr>
          <p:cNvPicPr>
            <a:picLocks noChangeAspect="1"/>
          </p:cNvPicPr>
          <p:nvPr/>
        </p:nvPicPr>
        <p:blipFill>
          <a:blip r:embed="rId4"/>
          <a:stretch>
            <a:fillRect/>
          </a:stretch>
        </p:blipFill>
        <p:spPr>
          <a:xfrm>
            <a:off x="7630477" y="2472118"/>
            <a:ext cx="1076325" cy="1247775"/>
          </a:xfrm>
          <a:prstGeom prst="rect">
            <a:avLst/>
          </a:prstGeom>
          <a:ln w="12700">
            <a:solidFill>
              <a:srgbClr val="FF0000"/>
            </a:solidFill>
          </a:ln>
        </p:spPr>
      </p:pic>
      <p:cxnSp>
        <p:nvCxnSpPr>
          <p:cNvPr id="8" name="직선 화살표 연결선 7">
            <a:extLst>
              <a:ext uri="{FF2B5EF4-FFF2-40B4-BE49-F238E27FC236}">
                <a16:creationId xmlns:a16="http://schemas.microsoft.com/office/drawing/2014/main" id="{A0FDC7A0-C91B-4DC6-AF99-19693859E95D}"/>
              </a:ext>
            </a:extLst>
          </p:cNvPr>
          <p:cNvCxnSpPr>
            <a:endCxn id="5" idx="1"/>
          </p:cNvCxnSpPr>
          <p:nvPr/>
        </p:nvCxnSpPr>
        <p:spPr>
          <a:xfrm flipV="1">
            <a:off x="5998464" y="3096006"/>
            <a:ext cx="1632013" cy="12657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174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Multi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ko-KR" altLang="en-US" dirty="0">
                <a:latin typeface="+mn-lt"/>
              </a:rPr>
              <a:t>휴리스틱 알고리즘 </a:t>
            </a:r>
            <a:r>
              <a:rPr lang="en-US" altLang="ko-KR" dirty="0">
                <a:latin typeface="+mn-lt"/>
              </a:rPr>
              <a:t>(</a:t>
            </a:r>
            <a:r>
              <a:rPr lang="en-US" altLang="ko-KR" dirty="0">
                <a:solidFill>
                  <a:srgbClr val="202122"/>
                </a:solidFill>
                <a:latin typeface="+mn-lt"/>
              </a:rPr>
              <a:t>H</a:t>
            </a:r>
            <a:r>
              <a:rPr lang="en-US" altLang="ko-KR" b="0" i="0" dirty="0">
                <a:solidFill>
                  <a:srgbClr val="202122"/>
                </a:solidFill>
                <a:effectLst/>
                <a:latin typeface="+mn-lt"/>
              </a:rPr>
              <a:t>euristic Algorithm</a:t>
            </a:r>
            <a:r>
              <a:rPr lang="en-US" altLang="ko-KR" dirty="0">
                <a:latin typeface="+mn-lt"/>
              </a:rPr>
              <a:t>)</a:t>
            </a:r>
          </a:p>
          <a:p>
            <a:pPr marL="285750" indent="-285750">
              <a:spcAft>
                <a:spcPts val="1600"/>
              </a:spcAft>
              <a:buFont typeface="Arial" panose="020B0604020202020204" pitchFamily="34" charset="0"/>
              <a:buChar char="•"/>
            </a:pPr>
            <a:r>
              <a:rPr lang="ko-KR" altLang="en-US" dirty="0">
                <a:latin typeface="+mn-lt"/>
              </a:rPr>
              <a:t>휴리스틱 </a:t>
            </a:r>
            <a:r>
              <a:rPr lang="en-US" altLang="ko-KR" dirty="0">
                <a:latin typeface="+mn-lt"/>
              </a:rPr>
              <a:t>= discover</a:t>
            </a:r>
          </a:p>
          <a:p>
            <a:pPr marL="285750" indent="-285750">
              <a:spcAft>
                <a:spcPts val="1600"/>
              </a:spcAft>
              <a:buFont typeface="Arial" panose="020B0604020202020204" pitchFamily="34" charset="0"/>
              <a:buChar char="•"/>
            </a:pPr>
            <a:r>
              <a:rPr lang="en-US" dirty="0">
                <a:latin typeface="+mn-lt"/>
              </a:rPr>
              <a:t>Progressive heuristic : </a:t>
            </a:r>
            <a:r>
              <a:rPr lang="ko-KR" altLang="en-US" dirty="0">
                <a:latin typeface="+mn-lt"/>
              </a:rPr>
              <a:t>두 서열을 정렬한 다음 나머지 서열을 반복적으로 정렬에 추가</a:t>
            </a:r>
            <a:r>
              <a:rPr lang="en-US" altLang="ko-KR" dirty="0">
                <a:latin typeface="+mn-lt"/>
              </a:rPr>
              <a:t>. (</a:t>
            </a:r>
            <a:r>
              <a:rPr lang="en-US" altLang="ko-KR" dirty="0" err="1">
                <a:latin typeface="+mn-lt"/>
              </a:rPr>
              <a:t>Clustal</a:t>
            </a:r>
            <a:r>
              <a:rPr lang="en-US" altLang="ko-KR" dirty="0">
                <a:latin typeface="+mn-lt"/>
              </a:rPr>
              <a:t> Algorithm)</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38</a:t>
            </a:fld>
            <a:r>
              <a:rPr lang="ko"/>
              <a:t> / n</a:t>
            </a:r>
            <a:endParaRPr/>
          </a:p>
        </p:txBody>
      </p:sp>
    </p:spTree>
    <p:extLst>
      <p:ext uri="{BB962C8B-B14F-4D97-AF65-F5344CB8AC3E}">
        <p14:creationId xmlns:p14="http://schemas.microsoft.com/office/powerpoint/2010/main" val="2374288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CLUSTAL algorithm</a:t>
            </a:r>
          </a:p>
          <a:p>
            <a:pPr marL="285750" indent="-285750">
              <a:spcAft>
                <a:spcPts val="1600"/>
              </a:spcAft>
            </a:pP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39</a:t>
            </a:fld>
            <a:r>
              <a:rPr lang="ko"/>
              <a:t> / n</a:t>
            </a:r>
            <a:endParaRPr/>
          </a:p>
        </p:txBody>
      </p:sp>
      <p:sp>
        <p:nvSpPr>
          <p:cNvPr id="2" name="TextBox 1">
            <a:extLst>
              <a:ext uri="{FF2B5EF4-FFF2-40B4-BE49-F238E27FC236}">
                <a16:creationId xmlns:a16="http://schemas.microsoft.com/office/drawing/2014/main" id="{3F8E7D14-2D06-48CD-8ABD-5628B304283C}"/>
              </a:ext>
            </a:extLst>
          </p:cNvPr>
          <p:cNvSpPr txBox="1"/>
          <p:nvPr/>
        </p:nvSpPr>
        <p:spPr>
          <a:xfrm>
            <a:off x="804672" y="1781480"/>
            <a:ext cx="3206496" cy="954107"/>
          </a:xfrm>
          <a:prstGeom prst="rect">
            <a:avLst/>
          </a:prstGeom>
          <a:noFill/>
        </p:spPr>
        <p:txBody>
          <a:bodyPr wrap="square" rtlCol="0">
            <a:spAutoFit/>
          </a:bodyPr>
          <a:lstStyle/>
          <a:p>
            <a:r>
              <a:rPr lang="en-US" altLang="ko-KR" dirty="0"/>
              <a:t>S1 : PEEMSVTSLDLTGGLPEATT …</a:t>
            </a:r>
          </a:p>
          <a:p>
            <a:r>
              <a:rPr lang="en-US" altLang="ko-KR" dirty="0"/>
              <a:t>S2 : PEEMSVASLDLTGGLPEAST …</a:t>
            </a:r>
          </a:p>
          <a:p>
            <a:r>
              <a:rPr lang="en-US" altLang="ko-KR" dirty="0"/>
              <a:t>S3 : SEELAAATALDLGAPSPAAA …</a:t>
            </a:r>
          </a:p>
          <a:p>
            <a:r>
              <a:rPr lang="en-US" altLang="ko-KR" dirty="0"/>
              <a:t>S4 : PGPGPLAEVRDLPGSTSAKE…</a:t>
            </a:r>
            <a:endParaRPr lang="ko-KR" altLang="en-US" dirty="0"/>
          </a:p>
        </p:txBody>
      </p:sp>
      <p:sp>
        <p:nvSpPr>
          <p:cNvPr id="6" name="TextBox 5">
            <a:extLst>
              <a:ext uri="{FF2B5EF4-FFF2-40B4-BE49-F238E27FC236}">
                <a16:creationId xmlns:a16="http://schemas.microsoft.com/office/drawing/2014/main" id="{F6D1E861-263B-4D54-B950-3AA8192B0E84}"/>
              </a:ext>
            </a:extLst>
          </p:cNvPr>
          <p:cNvSpPr txBox="1"/>
          <p:nvPr/>
        </p:nvSpPr>
        <p:spPr>
          <a:xfrm>
            <a:off x="802827" y="3481491"/>
            <a:ext cx="3584448" cy="954107"/>
          </a:xfrm>
          <a:prstGeom prst="rect">
            <a:avLst/>
          </a:prstGeom>
          <a:noFill/>
        </p:spPr>
        <p:txBody>
          <a:bodyPr wrap="square" rtlCol="0">
            <a:spAutoFit/>
          </a:bodyPr>
          <a:lstStyle/>
          <a:p>
            <a:r>
              <a:rPr lang="en-US" altLang="ko-KR" dirty="0"/>
              <a:t>S1 : PEEMSVTS-LDLTGGLPEATT …</a:t>
            </a:r>
          </a:p>
          <a:p>
            <a:r>
              <a:rPr lang="en-US" altLang="ko-KR" dirty="0"/>
              <a:t>S2 : PEEMSVAS-LDLTGGLPEAST …</a:t>
            </a:r>
          </a:p>
          <a:p>
            <a:r>
              <a:rPr lang="en-US" altLang="ko-KR" dirty="0"/>
              <a:t>S3 : SEELAAATALDLG - - - - APSP …</a:t>
            </a:r>
          </a:p>
          <a:p>
            <a:r>
              <a:rPr lang="en-US" altLang="ko-KR" dirty="0"/>
              <a:t>S4 : PGPGPLAEVRDLPG - - - - -ST…</a:t>
            </a:r>
            <a:endParaRPr lang="ko-KR" altLang="en-US" dirty="0"/>
          </a:p>
        </p:txBody>
      </p:sp>
      <p:graphicFrame>
        <p:nvGraphicFramePr>
          <p:cNvPr id="4" name="표 4">
            <a:extLst>
              <a:ext uri="{FF2B5EF4-FFF2-40B4-BE49-F238E27FC236}">
                <a16:creationId xmlns:a16="http://schemas.microsoft.com/office/drawing/2014/main" id="{8C5E541A-4812-4C28-86F8-D3BBA2E5BB9F}"/>
              </a:ext>
            </a:extLst>
          </p:cNvPr>
          <p:cNvGraphicFramePr>
            <a:graphicFrameLocks noGrp="1"/>
          </p:cNvGraphicFramePr>
          <p:nvPr/>
        </p:nvGraphicFramePr>
        <p:xfrm>
          <a:off x="5550217" y="1648933"/>
          <a:ext cx="1742205" cy="1219200"/>
        </p:xfrm>
        <a:graphic>
          <a:graphicData uri="http://schemas.openxmlformats.org/drawingml/2006/table">
            <a:tbl>
              <a:tblPr firstRow="1" bandRow="1">
                <a:tableStyleId>{5C22544A-7EE6-4342-B048-85BDC9FD1C3A}</a:tableStyleId>
              </a:tblPr>
              <a:tblGrid>
                <a:gridCol w="348441">
                  <a:extLst>
                    <a:ext uri="{9D8B030D-6E8A-4147-A177-3AD203B41FA5}">
                      <a16:colId xmlns:a16="http://schemas.microsoft.com/office/drawing/2014/main" val="3373453298"/>
                    </a:ext>
                  </a:extLst>
                </a:gridCol>
                <a:gridCol w="348441">
                  <a:extLst>
                    <a:ext uri="{9D8B030D-6E8A-4147-A177-3AD203B41FA5}">
                      <a16:colId xmlns:a16="http://schemas.microsoft.com/office/drawing/2014/main" val="978289774"/>
                    </a:ext>
                  </a:extLst>
                </a:gridCol>
                <a:gridCol w="348441">
                  <a:extLst>
                    <a:ext uri="{9D8B030D-6E8A-4147-A177-3AD203B41FA5}">
                      <a16:colId xmlns:a16="http://schemas.microsoft.com/office/drawing/2014/main" val="3685483821"/>
                    </a:ext>
                  </a:extLst>
                </a:gridCol>
                <a:gridCol w="348441">
                  <a:extLst>
                    <a:ext uri="{9D8B030D-6E8A-4147-A177-3AD203B41FA5}">
                      <a16:colId xmlns:a16="http://schemas.microsoft.com/office/drawing/2014/main" val="1656940249"/>
                    </a:ext>
                  </a:extLst>
                </a:gridCol>
                <a:gridCol w="348441">
                  <a:extLst>
                    <a:ext uri="{9D8B030D-6E8A-4147-A177-3AD203B41FA5}">
                      <a16:colId xmlns:a16="http://schemas.microsoft.com/office/drawing/2014/main" val="3213107051"/>
                    </a:ext>
                  </a:extLst>
                </a:gridCol>
              </a:tblGrid>
              <a:tr h="232258">
                <a:tc>
                  <a:txBody>
                    <a:bodyPr/>
                    <a:lstStyle/>
                    <a:p>
                      <a:pPr algn="ctr" latinLnBrk="1"/>
                      <a:endParaRPr lang="ko-KR" altLang="en-US" sz="1000" dirty="0"/>
                    </a:p>
                  </a:txBody>
                  <a:tcPr/>
                </a:tc>
                <a:tc>
                  <a:txBody>
                    <a:bodyPr/>
                    <a:lstStyle/>
                    <a:p>
                      <a:pPr algn="ctr" latinLnBrk="1"/>
                      <a:r>
                        <a:rPr lang="en-US" altLang="ko-KR" sz="1000" dirty="0"/>
                        <a:t>S1</a:t>
                      </a:r>
                      <a:endParaRPr lang="ko-KR" altLang="en-US" sz="1000" dirty="0"/>
                    </a:p>
                  </a:txBody>
                  <a:tcPr/>
                </a:tc>
                <a:tc>
                  <a:txBody>
                    <a:bodyPr/>
                    <a:lstStyle/>
                    <a:p>
                      <a:pPr algn="ctr" latinLnBrk="1"/>
                      <a:r>
                        <a:rPr lang="en-US" altLang="ko-KR" sz="1000" dirty="0"/>
                        <a:t>S2</a:t>
                      </a:r>
                      <a:endParaRPr lang="ko-KR" altLang="en-US" sz="1000" dirty="0"/>
                    </a:p>
                  </a:txBody>
                  <a:tcPr/>
                </a:tc>
                <a:tc>
                  <a:txBody>
                    <a:bodyPr/>
                    <a:lstStyle/>
                    <a:p>
                      <a:pPr algn="ctr" latinLnBrk="1"/>
                      <a:r>
                        <a:rPr lang="en-US" altLang="ko-KR" sz="1000" dirty="0"/>
                        <a:t>S3</a:t>
                      </a:r>
                      <a:endParaRPr lang="ko-KR" altLang="en-US" sz="1000" dirty="0"/>
                    </a:p>
                  </a:txBody>
                  <a:tcPr/>
                </a:tc>
                <a:tc>
                  <a:txBody>
                    <a:bodyPr/>
                    <a:lstStyle/>
                    <a:p>
                      <a:pPr algn="ctr" latinLnBrk="1"/>
                      <a:r>
                        <a:rPr lang="en-US" altLang="ko-KR" sz="1000" dirty="0"/>
                        <a:t>S4</a:t>
                      </a:r>
                      <a:endParaRPr lang="ko-KR" altLang="en-US" sz="1000" dirty="0"/>
                    </a:p>
                  </a:txBody>
                  <a:tcPr/>
                </a:tc>
                <a:extLst>
                  <a:ext uri="{0D108BD9-81ED-4DB2-BD59-A6C34878D82A}">
                    <a16:rowId xmlns:a16="http://schemas.microsoft.com/office/drawing/2014/main" val="1661366571"/>
                  </a:ext>
                </a:extLst>
              </a:tr>
              <a:tr h="232258">
                <a:tc>
                  <a:txBody>
                    <a:bodyPr/>
                    <a:lstStyle/>
                    <a:p>
                      <a:pPr algn="ctr" latinLnBrk="1"/>
                      <a:r>
                        <a:rPr lang="en-US" altLang="ko-KR" sz="1000" dirty="0"/>
                        <a:t>S1</a:t>
                      </a:r>
                      <a:endParaRPr lang="ko-KR" altLang="en-US" sz="1000" dirty="0"/>
                    </a:p>
                  </a:txBody>
                  <a:tcPr/>
                </a:tc>
                <a:tc>
                  <a:txBody>
                    <a:bodyPr/>
                    <a:lstStyle/>
                    <a:p>
                      <a:pPr algn="ctr" latinLnBrk="1"/>
                      <a:r>
                        <a:rPr lang="en-US" altLang="ko-KR" sz="1000" dirty="0"/>
                        <a:t>-</a:t>
                      </a:r>
                      <a:endParaRPr lang="ko-KR" altLang="en-US" sz="1000" dirty="0"/>
                    </a:p>
                  </a:txBody>
                  <a:tcPr/>
                </a:tc>
                <a:tc>
                  <a:txBody>
                    <a:bodyPr/>
                    <a:lstStyle/>
                    <a:p>
                      <a:pPr algn="ctr" latinLnBrk="1"/>
                      <a:endParaRPr lang="ko-KR" altLang="en-US" sz="1000" dirty="0"/>
                    </a:p>
                  </a:txBody>
                  <a:tcPr/>
                </a:tc>
                <a:tc>
                  <a:txBody>
                    <a:bodyPr/>
                    <a:lstStyle/>
                    <a:p>
                      <a:pPr algn="ctr" latinLnBrk="1"/>
                      <a:endParaRPr lang="ko-KR" altLang="en-US" sz="1000"/>
                    </a:p>
                  </a:txBody>
                  <a:tcPr/>
                </a:tc>
                <a:tc>
                  <a:txBody>
                    <a:bodyPr/>
                    <a:lstStyle/>
                    <a:p>
                      <a:pPr algn="ctr" latinLnBrk="1"/>
                      <a:endParaRPr lang="ko-KR" altLang="en-US" sz="1000"/>
                    </a:p>
                  </a:txBody>
                  <a:tcPr/>
                </a:tc>
                <a:extLst>
                  <a:ext uri="{0D108BD9-81ED-4DB2-BD59-A6C34878D82A}">
                    <a16:rowId xmlns:a16="http://schemas.microsoft.com/office/drawing/2014/main" val="3711239757"/>
                  </a:ext>
                </a:extLst>
              </a:tr>
              <a:tr h="232258">
                <a:tc>
                  <a:txBody>
                    <a:bodyPr/>
                    <a:lstStyle/>
                    <a:p>
                      <a:pPr algn="ctr" latinLnBrk="1"/>
                      <a:r>
                        <a:rPr lang="en-US" altLang="ko-KR" sz="1000" dirty="0"/>
                        <a:t>S2</a:t>
                      </a:r>
                      <a:endParaRPr lang="ko-KR" altLang="en-US" sz="1000" dirty="0"/>
                    </a:p>
                  </a:txBody>
                  <a:tcPr/>
                </a:tc>
                <a:tc>
                  <a:txBody>
                    <a:bodyPr/>
                    <a:lstStyle/>
                    <a:p>
                      <a:pPr algn="ctr" latinLnBrk="1"/>
                      <a:r>
                        <a:rPr lang="en-US" altLang="ko-KR" sz="1000" dirty="0"/>
                        <a:t>76</a:t>
                      </a:r>
                      <a:endParaRPr lang="ko-KR" altLang="en-US" sz="1000" dirty="0"/>
                    </a:p>
                  </a:txBody>
                  <a:tcPr/>
                </a:tc>
                <a:tc>
                  <a:txBody>
                    <a:bodyPr/>
                    <a:lstStyle/>
                    <a:p>
                      <a:pPr algn="ctr" latinLnBrk="1"/>
                      <a:r>
                        <a:rPr lang="en-US" altLang="ko-KR" sz="1000" dirty="0"/>
                        <a:t>-</a:t>
                      </a:r>
                      <a:endParaRPr lang="ko-KR" altLang="en-US" sz="1000" dirty="0"/>
                    </a:p>
                  </a:txBody>
                  <a:tcPr/>
                </a:tc>
                <a:tc>
                  <a:txBody>
                    <a:bodyPr/>
                    <a:lstStyle/>
                    <a:p>
                      <a:pPr algn="ctr" latinLnBrk="1"/>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4105942126"/>
                  </a:ext>
                </a:extLst>
              </a:tr>
              <a:tr h="232258">
                <a:tc>
                  <a:txBody>
                    <a:bodyPr/>
                    <a:lstStyle/>
                    <a:p>
                      <a:pPr algn="ctr" latinLnBrk="1"/>
                      <a:r>
                        <a:rPr lang="en-US" altLang="ko-KR" sz="1000" dirty="0"/>
                        <a:t>S3</a:t>
                      </a:r>
                      <a:endParaRPr lang="ko-KR" altLang="en-US" sz="1000" dirty="0"/>
                    </a:p>
                  </a:txBody>
                  <a:tcPr/>
                </a:tc>
                <a:tc>
                  <a:txBody>
                    <a:bodyPr/>
                    <a:lstStyle/>
                    <a:p>
                      <a:pPr algn="ctr" latinLnBrk="1"/>
                      <a:r>
                        <a:rPr lang="en-US" altLang="ko-KR" sz="1000" dirty="0"/>
                        <a:t>45</a:t>
                      </a:r>
                      <a:endParaRPr lang="ko-KR" altLang="en-US" sz="1000" dirty="0"/>
                    </a:p>
                  </a:txBody>
                  <a:tcPr/>
                </a:tc>
                <a:tc>
                  <a:txBody>
                    <a:bodyPr/>
                    <a:lstStyle/>
                    <a:p>
                      <a:pPr algn="ctr" latinLnBrk="1"/>
                      <a:r>
                        <a:rPr lang="en-US" altLang="ko-KR" sz="1000" dirty="0"/>
                        <a:t>53</a:t>
                      </a:r>
                      <a:endParaRPr lang="ko-KR" altLang="en-US" sz="1000" dirty="0"/>
                    </a:p>
                  </a:txBody>
                  <a:tcPr/>
                </a:tc>
                <a:tc>
                  <a:txBody>
                    <a:bodyPr/>
                    <a:lstStyle/>
                    <a:p>
                      <a:pPr algn="ctr" latinLnBrk="1"/>
                      <a:r>
                        <a:rPr lang="en-US" altLang="ko-KR" sz="1000" dirty="0"/>
                        <a:t>-</a:t>
                      </a:r>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3751742306"/>
                  </a:ext>
                </a:extLst>
              </a:tr>
              <a:tr h="232258">
                <a:tc>
                  <a:txBody>
                    <a:bodyPr/>
                    <a:lstStyle/>
                    <a:p>
                      <a:pPr algn="ctr" latinLnBrk="1"/>
                      <a:r>
                        <a:rPr lang="en-US" altLang="ko-KR" sz="1000" dirty="0"/>
                        <a:t>S4</a:t>
                      </a:r>
                      <a:endParaRPr lang="ko-KR" altLang="en-US" sz="1000" dirty="0"/>
                    </a:p>
                  </a:txBody>
                  <a:tcPr/>
                </a:tc>
                <a:tc>
                  <a:txBody>
                    <a:bodyPr/>
                    <a:lstStyle/>
                    <a:p>
                      <a:pPr algn="ctr" latinLnBrk="1"/>
                      <a:r>
                        <a:rPr lang="en-US" altLang="ko-KR" sz="1000" dirty="0"/>
                        <a:t>31</a:t>
                      </a:r>
                      <a:endParaRPr lang="ko-KR" altLang="en-US" sz="1000" dirty="0"/>
                    </a:p>
                  </a:txBody>
                  <a:tcPr/>
                </a:tc>
                <a:tc>
                  <a:txBody>
                    <a:bodyPr/>
                    <a:lstStyle/>
                    <a:p>
                      <a:pPr algn="ctr" latinLnBrk="1"/>
                      <a:r>
                        <a:rPr lang="en-US" altLang="ko-KR" sz="1000" dirty="0"/>
                        <a:t>27</a:t>
                      </a:r>
                      <a:endParaRPr lang="ko-KR" altLang="en-US" sz="1000" dirty="0"/>
                    </a:p>
                  </a:txBody>
                  <a:tcPr/>
                </a:tc>
                <a:tc>
                  <a:txBody>
                    <a:bodyPr/>
                    <a:lstStyle/>
                    <a:p>
                      <a:pPr algn="ctr" latinLnBrk="1"/>
                      <a:r>
                        <a:rPr lang="en-US" altLang="ko-KR" sz="1000" dirty="0"/>
                        <a:t>43</a:t>
                      </a:r>
                      <a:endParaRPr lang="ko-KR" altLang="en-US" sz="1000" dirty="0"/>
                    </a:p>
                  </a:txBody>
                  <a:tcPr/>
                </a:tc>
                <a:tc>
                  <a:txBody>
                    <a:bodyPr/>
                    <a:lstStyle/>
                    <a:p>
                      <a:pPr algn="ctr" latinLnBrk="1"/>
                      <a:r>
                        <a:rPr lang="en-US" altLang="ko-KR" sz="1000" dirty="0"/>
                        <a:t>-</a:t>
                      </a:r>
                      <a:endParaRPr lang="ko-KR" altLang="en-US" sz="1000" dirty="0"/>
                    </a:p>
                  </a:txBody>
                  <a:tcPr/>
                </a:tc>
                <a:extLst>
                  <a:ext uri="{0D108BD9-81ED-4DB2-BD59-A6C34878D82A}">
                    <a16:rowId xmlns:a16="http://schemas.microsoft.com/office/drawing/2014/main" val="3775140734"/>
                  </a:ext>
                </a:extLst>
              </a:tr>
            </a:tbl>
          </a:graphicData>
        </a:graphic>
      </p:graphicFrame>
      <p:pic>
        <p:nvPicPr>
          <p:cNvPr id="8" name="그림 7">
            <a:extLst>
              <a:ext uri="{FF2B5EF4-FFF2-40B4-BE49-F238E27FC236}">
                <a16:creationId xmlns:a16="http://schemas.microsoft.com/office/drawing/2014/main" id="{5CF6DFDF-4348-4B61-BBB7-264DBF212886}"/>
              </a:ext>
            </a:extLst>
          </p:cNvPr>
          <p:cNvPicPr>
            <a:picLocks noChangeAspect="1"/>
          </p:cNvPicPr>
          <p:nvPr/>
        </p:nvPicPr>
        <p:blipFill>
          <a:blip r:embed="rId3"/>
          <a:stretch>
            <a:fillRect/>
          </a:stretch>
        </p:blipFill>
        <p:spPr>
          <a:xfrm>
            <a:off x="5702047" y="3518871"/>
            <a:ext cx="1457325" cy="990600"/>
          </a:xfrm>
          <a:prstGeom prst="rect">
            <a:avLst/>
          </a:prstGeom>
        </p:spPr>
      </p:pic>
      <p:sp>
        <p:nvSpPr>
          <p:cNvPr id="9" name="화살표: 오른쪽 8">
            <a:extLst>
              <a:ext uri="{FF2B5EF4-FFF2-40B4-BE49-F238E27FC236}">
                <a16:creationId xmlns:a16="http://schemas.microsoft.com/office/drawing/2014/main" id="{DCA407D5-860D-47BE-A52B-80AD8D3F1130}"/>
              </a:ext>
            </a:extLst>
          </p:cNvPr>
          <p:cNvSpPr/>
          <p:nvPr/>
        </p:nvSpPr>
        <p:spPr>
          <a:xfrm>
            <a:off x="4133088" y="1950720"/>
            <a:ext cx="1121664" cy="62103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화살표: 아래쪽 9">
            <a:extLst>
              <a:ext uri="{FF2B5EF4-FFF2-40B4-BE49-F238E27FC236}">
                <a16:creationId xmlns:a16="http://schemas.microsoft.com/office/drawing/2014/main" id="{51B1CA67-859E-4D6F-BFD7-2C89EF5AD3AD}"/>
              </a:ext>
            </a:extLst>
          </p:cNvPr>
          <p:cNvSpPr/>
          <p:nvPr/>
        </p:nvSpPr>
        <p:spPr>
          <a:xfrm>
            <a:off x="6010656" y="2904827"/>
            <a:ext cx="877824" cy="54017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왼쪽 10">
            <a:extLst>
              <a:ext uri="{FF2B5EF4-FFF2-40B4-BE49-F238E27FC236}">
                <a16:creationId xmlns:a16="http://schemas.microsoft.com/office/drawing/2014/main" id="{53598345-8032-4976-A8CE-179FAE5A2FB7}"/>
              </a:ext>
            </a:extLst>
          </p:cNvPr>
          <p:cNvSpPr/>
          <p:nvPr/>
        </p:nvSpPr>
        <p:spPr>
          <a:xfrm>
            <a:off x="4133088" y="3608832"/>
            <a:ext cx="1121664" cy="62103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3A687E73-552E-4141-BBCA-C8AAE6FDFC1E}"/>
              </a:ext>
            </a:extLst>
          </p:cNvPr>
          <p:cNvSpPr txBox="1"/>
          <p:nvPr/>
        </p:nvSpPr>
        <p:spPr>
          <a:xfrm>
            <a:off x="1851578" y="1540040"/>
            <a:ext cx="975360" cy="307777"/>
          </a:xfrm>
          <a:prstGeom prst="rect">
            <a:avLst/>
          </a:prstGeom>
          <a:noFill/>
        </p:spPr>
        <p:txBody>
          <a:bodyPr wrap="square" rtlCol="0">
            <a:spAutoFit/>
          </a:bodyPr>
          <a:lstStyle/>
          <a:p>
            <a:r>
              <a:rPr lang="ko-KR" altLang="en-US" b="1" dirty="0"/>
              <a:t>입력서열</a:t>
            </a:r>
          </a:p>
        </p:txBody>
      </p:sp>
      <p:sp>
        <p:nvSpPr>
          <p:cNvPr id="16" name="TextBox 15">
            <a:extLst>
              <a:ext uri="{FF2B5EF4-FFF2-40B4-BE49-F238E27FC236}">
                <a16:creationId xmlns:a16="http://schemas.microsoft.com/office/drawing/2014/main" id="{9B50BB33-C346-481E-8534-7B7566556B4F}"/>
              </a:ext>
            </a:extLst>
          </p:cNvPr>
          <p:cNvSpPr txBox="1"/>
          <p:nvPr/>
        </p:nvSpPr>
        <p:spPr>
          <a:xfrm>
            <a:off x="7394681" y="2104644"/>
            <a:ext cx="975360" cy="523220"/>
          </a:xfrm>
          <a:prstGeom prst="rect">
            <a:avLst/>
          </a:prstGeom>
          <a:noFill/>
        </p:spPr>
        <p:txBody>
          <a:bodyPr wrap="square" rtlCol="0">
            <a:spAutoFit/>
          </a:bodyPr>
          <a:lstStyle/>
          <a:p>
            <a:r>
              <a:rPr lang="ko-KR" altLang="en-US" b="1" dirty="0"/>
              <a:t>유사도 행렬</a:t>
            </a:r>
          </a:p>
        </p:txBody>
      </p:sp>
      <p:sp>
        <p:nvSpPr>
          <p:cNvPr id="17" name="TextBox 16">
            <a:extLst>
              <a:ext uri="{FF2B5EF4-FFF2-40B4-BE49-F238E27FC236}">
                <a16:creationId xmlns:a16="http://schemas.microsoft.com/office/drawing/2014/main" id="{A7C945CB-1430-4F6E-AB76-87CABF8188FA}"/>
              </a:ext>
            </a:extLst>
          </p:cNvPr>
          <p:cNvSpPr txBox="1"/>
          <p:nvPr/>
        </p:nvSpPr>
        <p:spPr>
          <a:xfrm>
            <a:off x="7328156" y="3696934"/>
            <a:ext cx="975360" cy="523220"/>
          </a:xfrm>
          <a:prstGeom prst="rect">
            <a:avLst/>
          </a:prstGeom>
          <a:noFill/>
        </p:spPr>
        <p:txBody>
          <a:bodyPr wrap="square" rtlCol="0">
            <a:spAutoFit/>
          </a:bodyPr>
          <a:lstStyle/>
          <a:p>
            <a:r>
              <a:rPr lang="ko-KR" altLang="en-US" b="1" dirty="0"/>
              <a:t>가이드 트리</a:t>
            </a:r>
          </a:p>
        </p:txBody>
      </p:sp>
      <p:sp>
        <p:nvSpPr>
          <p:cNvPr id="18" name="TextBox 17">
            <a:extLst>
              <a:ext uri="{FF2B5EF4-FFF2-40B4-BE49-F238E27FC236}">
                <a16:creationId xmlns:a16="http://schemas.microsoft.com/office/drawing/2014/main" id="{FB77ACF7-972B-423A-9997-B770F59D3ABB}"/>
              </a:ext>
            </a:extLst>
          </p:cNvPr>
          <p:cNvSpPr txBox="1"/>
          <p:nvPr/>
        </p:nvSpPr>
        <p:spPr>
          <a:xfrm>
            <a:off x="2133570" y="4449276"/>
            <a:ext cx="548700" cy="307777"/>
          </a:xfrm>
          <a:prstGeom prst="rect">
            <a:avLst/>
          </a:prstGeom>
          <a:noFill/>
        </p:spPr>
        <p:txBody>
          <a:bodyPr wrap="square" rtlCol="0">
            <a:spAutoFit/>
          </a:bodyPr>
          <a:lstStyle/>
          <a:p>
            <a:r>
              <a:rPr lang="ko-KR" altLang="en-US" b="1" dirty="0"/>
              <a:t>정렬</a:t>
            </a:r>
          </a:p>
        </p:txBody>
      </p:sp>
    </p:spTree>
    <p:extLst>
      <p:ext uri="{BB962C8B-B14F-4D97-AF65-F5344CB8AC3E}">
        <p14:creationId xmlns:p14="http://schemas.microsoft.com/office/powerpoint/2010/main" val="310359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1. Oligonucleotide composition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4</a:t>
            </a:fld>
            <a:r>
              <a:rPr lang="en" altLang="ko"/>
              <a:t> / n</a:t>
            </a:r>
            <a:endParaRPr lang="en"/>
          </a:p>
        </p:txBody>
      </p:sp>
      <p:sp>
        <p:nvSpPr>
          <p:cNvPr id="5" name="직사각형 4">
            <a:extLst>
              <a:ext uri="{FF2B5EF4-FFF2-40B4-BE49-F238E27FC236}">
                <a16:creationId xmlns:a16="http://schemas.microsoft.com/office/drawing/2014/main" id="{7F5439C3-9FFD-C34C-8725-753CDBC8497D}"/>
              </a:ext>
            </a:extLst>
          </p:cNvPr>
          <p:cNvSpPr/>
          <p:nvPr/>
        </p:nvSpPr>
        <p:spPr>
          <a:xfrm>
            <a:off x="4387275" y="2016047"/>
            <a:ext cx="4306186" cy="2246769"/>
          </a:xfrm>
          <a:prstGeom prst="rect">
            <a:avLst/>
          </a:prstGeom>
        </p:spPr>
        <p:txBody>
          <a:bodyPr wrap="square">
            <a:spAutoFit/>
          </a:bodyPr>
          <a:lstStyle/>
          <a:p>
            <a:pPr marL="285750" indent="-285750" algn="just">
              <a:buFont typeface="Arial" panose="020B0604020202020204" pitchFamily="34" charset="0"/>
              <a:buChar char="•"/>
            </a:pPr>
            <a:r>
              <a:rPr lang="ko-KR" altLang="en-US" dirty="0">
                <a:solidFill>
                  <a:srgbClr val="2F2F2F"/>
                </a:solidFill>
                <a:latin typeface="+mn-lt"/>
                <a:ea typeface="Malgun Gothic" panose="020B0503020000020004" pitchFamily="34" charset="-127"/>
              </a:rPr>
              <a:t>합성된 짧은 가닥 </a:t>
            </a:r>
            <a:r>
              <a:rPr lang="en" altLang="ko-KR" dirty="0">
                <a:solidFill>
                  <a:srgbClr val="2F2F2F"/>
                </a:solidFill>
                <a:latin typeface="+mn-lt"/>
                <a:ea typeface="Malgun Gothic" panose="020B0503020000020004" pitchFamily="34" charset="-127"/>
              </a:rPr>
              <a:t>DNA </a:t>
            </a:r>
            <a:r>
              <a:rPr lang="ko-KR" altLang="en-US" dirty="0">
                <a:solidFill>
                  <a:srgbClr val="2F2F2F"/>
                </a:solidFill>
                <a:latin typeface="+mn-lt"/>
                <a:ea typeface="Malgun Gothic" panose="020B0503020000020004" pitchFamily="34" charset="-127"/>
              </a:rPr>
              <a:t>또는 </a:t>
            </a:r>
            <a:r>
              <a:rPr lang="en" altLang="ko-KR" dirty="0">
                <a:solidFill>
                  <a:srgbClr val="2F2F2F"/>
                </a:solidFill>
                <a:latin typeface="+mn-lt"/>
                <a:ea typeface="Malgun Gothic" panose="020B0503020000020004" pitchFamily="34" charset="-127"/>
              </a:rPr>
              <a:t>RNA </a:t>
            </a:r>
            <a:r>
              <a:rPr lang="ko-KR" altLang="en-US" dirty="0">
                <a:solidFill>
                  <a:srgbClr val="2F2F2F"/>
                </a:solidFill>
                <a:latin typeface="+mn-lt"/>
                <a:ea typeface="Malgun Gothic" panose="020B0503020000020004" pitchFamily="34" charset="-127"/>
              </a:rPr>
              <a:t>분자</a:t>
            </a:r>
            <a:endParaRPr lang="en-US" altLang="ko-KR" dirty="0">
              <a:solidFill>
                <a:srgbClr val="2F2F2F"/>
              </a:solidFill>
              <a:latin typeface="+mn-lt"/>
              <a:ea typeface="Malgun Gothic" panose="020B0503020000020004" pitchFamily="34" charset="-127"/>
            </a:endParaRPr>
          </a:p>
          <a:p>
            <a:pPr marL="285750" indent="-285750" algn="just">
              <a:buFont typeface="Arial" panose="020B0604020202020204" pitchFamily="34" charset="0"/>
              <a:buChar char="•"/>
            </a:pPr>
            <a:r>
              <a:rPr kumimoji="1" lang="en-US" altLang="ko-KR" dirty="0">
                <a:latin typeface="+mn-lt"/>
                <a:ea typeface="Malgun Gothic" panose="020B0503020000020004" pitchFamily="34" charset="-127"/>
              </a:rPr>
              <a:t>mRNA </a:t>
            </a:r>
            <a:r>
              <a:rPr kumimoji="1" lang="ko-KR" altLang="en-US" dirty="0">
                <a:latin typeface="+mn-lt"/>
                <a:ea typeface="Malgun Gothic" panose="020B0503020000020004" pitchFamily="34" charset="-127"/>
              </a:rPr>
              <a:t>또는 </a:t>
            </a:r>
            <a:r>
              <a:rPr kumimoji="1" lang="en-US" altLang="ko-KR" dirty="0">
                <a:latin typeface="+mn-lt"/>
                <a:ea typeface="Malgun Gothic" panose="020B0503020000020004" pitchFamily="34" charset="-127"/>
              </a:rPr>
              <a:t>pre-mRNA,</a:t>
            </a:r>
            <a:r>
              <a:rPr kumimoji="1" lang="ko-KR" altLang="en-US" dirty="0">
                <a:latin typeface="+mn-lt"/>
                <a:ea typeface="Malgun Gothic" panose="020B0503020000020004" pitchFamily="34" charset="-127"/>
              </a:rPr>
              <a:t> </a:t>
            </a:r>
            <a:r>
              <a:rPr kumimoji="1" lang="en-US" altLang="ko-KR" dirty="0">
                <a:latin typeface="+mn-lt"/>
                <a:ea typeface="Malgun Gothic" panose="020B0503020000020004" pitchFamily="34" charset="-127"/>
              </a:rPr>
              <a:t>DNA</a:t>
            </a:r>
            <a:r>
              <a:rPr kumimoji="1" lang="ko-KR" altLang="en-US" dirty="0">
                <a:latin typeface="+mn-lt"/>
                <a:ea typeface="Malgun Gothic" panose="020B0503020000020004" pitchFamily="34" charset="-127"/>
              </a:rPr>
              <a:t> 자체를 공략하는 것을 목표로 함</a:t>
            </a:r>
            <a:endParaRPr lang="en-US" altLang="ko-KR" dirty="0">
              <a:solidFill>
                <a:srgbClr val="2F2F2F"/>
              </a:solidFill>
              <a:latin typeface="+mn-lt"/>
              <a:ea typeface="Malgun Gothic" panose="020B0503020000020004" pitchFamily="34" charset="-127"/>
            </a:endParaRPr>
          </a:p>
          <a:p>
            <a:pPr marL="285750" indent="-285750" algn="just">
              <a:buFont typeface="Arial" panose="020B0604020202020204" pitchFamily="34" charset="0"/>
              <a:buChar char="•"/>
            </a:pPr>
            <a:r>
              <a:rPr lang="ko-KR" altLang="en-US" dirty="0">
                <a:solidFill>
                  <a:srgbClr val="2F2F2F"/>
                </a:solidFill>
                <a:latin typeface="+mn-lt"/>
                <a:ea typeface="Malgun Gothic" panose="020B0503020000020004" pitchFamily="34" charset="-127"/>
              </a:rPr>
              <a:t>질병 진단 연구</a:t>
            </a:r>
            <a:r>
              <a:rPr lang="en-US" altLang="ko-KR" dirty="0">
                <a:solidFill>
                  <a:srgbClr val="2F2F2F"/>
                </a:solidFill>
                <a:latin typeface="+mn-lt"/>
                <a:ea typeface="Malgun Gothic" panose="020B0503020000020004" pitchFamily="34" charset="-127"/>
              </a:rPr>
              <a:t>, </a:t>
            </a:r>
            <a:r>
              <a:rPr lang="ko-KR" altLang="en-US" dirty="0">
                <a:solidFill>
                  <a:srgbClr val="2F2F2F"/>
                </a:solidFill>
                <a:latin typeface="+mn-lt"/>
                <a:ea typeface="Malgun Gothic" panose="020B0503020000020004" pitchFamily="34" charset="-127"/>
              </a:rPr>
              <a:t>유전자 검사 및 치료</a:t>
            </a:r>
            <a:r>
              <a:rPr lang="en-US" altLang="ko-KR" dirty="0">
                <a:solidFill>
                  <a:srgbClr val="2F2F2F"/>
                </a:solidFill>
                <a:latin typeface="+mn-lt"/>
                <a:ea typeface="Malgun Gothic" panose="020B0503020000020004" pitchFamily="34" charset="-127"/>
              </a:rPr>
              <a:t>, </a:t>
            </a:r>
            <a:r>
              <a:rPr lang="ko-KR" altLang="en-US" dirty="0">
                <a:solidFill>
                  <a:srgbClr val="2F2F2F"/>
                </a:solidFill>
                <a:latin typeface="+mn-lt"/>
                <a:ea typeface="Malgun Gothic" panose="020B0503020000020004" pitchFamily="34" charset="-127"/>
              </a:rPr>
              <a:t>법의학 등에 다양하게 적용</a:t>
            </a:r>
            <a:endParaRPr lang="en-US" altLang="ko-KR" dirty="0">
              <a:solidFill>
                <a:srgbClr val="2F2F2F"/>
              </a:solidFill>
              <a:latin typeface="+mn-lt"/>
              <a:ea typeface="Malgun Gothic" panose="020B0503020000020004" pitchFamily="34" charset="-127"/>
            </a:endParaRPr>
          </a:p>
          <a:p>
            <a:pPr marL="285750" indent="-285750" algn="just">
              <a:buFont typeface="Arial" panose="020B0604020202020204" pitchFamily="34" charset="0"/>
              <a:buChar char="•"/>
            </a:pPr>
            <a:r>
              <a:rPr lang="ko-KR" altLang="en-US" dirty="0">
                <a:solidFill>
                  <a:srgbClr val="2F2F2F"/>
                </a:solidFill>
                <a:latin typeface="+mn-lt"/>
                <a:ea typeface="Malgun Gothic" panose="020B0503020000020004" pitchFamily="34" charset="-127"/>
              </a:rPr>
              <a:t>표적 서열에 대해 상보적인 가닥을 합성하는 원리로 적용</a:t>
            </a:r>
            <a:endParaRPr lang="en-US" altLang="ko-KR" dirty="0">
              <a:solidFill>
                <a:srgbClr val="2F2F2F"/>
              </a:solidFill>
              <a:latin typeface="+mn-lt"/>
              <a:ea typeface="Malgun Gothic" panose="020B0503020000020004" pitchFamily="34" charset="-127"/>
            </a:endParaRPr>
          </a:p>
          <a:p>
            <a:pPr marL="285750" indent="-285750">
              <a:buFont typeface="Arial" panose="020B0604020202020204" pitchFamily="34" charset="0"/>
              <a:buChar char="•"/>
            </a:pPr>
            <a:r>
              <a:rPr kumimoji="1" lang="ko-KR" altLang="en-US" dirty="0">
                <a:latin typeface="+mn-lt"/>
                <a:ea typeface="Malgun Gothic" panose="020B0503020000020004" pitchFamily="34" charset="-127"/>
              </a:rPr>
              <a:t>타깃 유전자를 선택적으로 표적화하도록 설계될 수 있기 때문에 정밀 의학을 가능하게 함</a:t>
            </a:r>
            <a:endParaRPr kumimoji="1" lang="en-US" altLang="ko-KR" dirty="0">
              <a:latin typeface="+mn-lt"/>
              <a:ea typeface="Malgun Gothic" panose="020B0503020000020004" pitchFamily="34" charset="-127"/>
            </a:endParaRPr>
          </a:p>
          <a:p>
            <a:pPr marL="285750" indent="-285750">
              <a:buFont typeface="Arial" panose="020B0604020202020204" pitchFamily="34" charset="0"/>
              <a:buChar char="•"/>
            </a:pPr>
            <a:endParaRPr kumimoji="1" lang="ko-KR" altLang="en-US" dirty="0">
              <a:latin typeface="+mn-lt"/>
              <a:ea typeface="Malgun Gothic" panose="020B0503020000020004" pitchFamily="34" charset="-127"/>
            </a:endParaRPr>
          </a:p>
        </p:txBody>
      </p:sp>
      <p:sp>
        <p:nvSpPr>
          <p:cNvPr id="6" name="텍스트 개체 틀 2">
            <a:extLst>
              <a:ext uri="{FF2B5EF4-FFF2-40B4-BE49-F238E27FC236}">
                <a16:creationId xmlns:a16="http://schemas.microsoft.com/office/drawing/2014/main" id="{119028B4-AA73-164E-8E92-E07B3F01637A}"/>
              </a:ext>
            </a:extLst>
          </p:cNvPr>
          <p:cNvSpPr txBox="1">
            <a:spLocks/>
          </p:cNvSpPr>
          <p:nvPr/>
        </p:nvSpPr>
        <p:spPr>
          <a:xfrm>
            <a:off x="519124" y="1308725"/>
            <a:ext cx="7642129"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Font typeface="Open Sans"/>
              <a:buNone/>
            </a:pPr>
            <a:r>
              <a:rPr kumimoji="1" lang="en-US" altLang="ko-KR" dirty="0">
                <a:latin typeface="+mn-lt"/>
              </a:rPr>
              <a:t>What is oligonucleotide?</a:t>
            </a:r>
            <a:endParaRPr kumimoji="1" lang="ko-KR" altLang="en-US" dirty="0">
              <a:latin typeface="+mn-lt"/>
            </a:endParaRPr>
          </a:p>
        </p:txBody>
      </p:sp>
      <p:pic>
        <p:nvPicPr>
          <p:cNvPr id="10" name="그림 9">
            <a:extLst>
              <a:ext uri="{FF2B5EF4-FFF2-40B4-BE49-F238E27FC236}">
                <a16:creationId xmlns:a16="http://schemas.microsoft.com/office/drawing/2014/main" id="{1B4D5D41-0D54-C942-9EB8-CD74396535AE}"/>
              </a:ext>
            </a:extLst>
          </p:cNvPr>
          <p:cNvPicPr>
            <a:picLocks noChangeAspect="1"/>
          </p:cNvPicPr>
          <p:nvPr/>
        </p:nvPicPr>
        <p:blipFill>
          <a:blip r:embed="rId3"/>
          <a:stretch>
            <a:fillRect/>
          </a:stretch>
        </p:blipFill>
        <p:spPr>
          <a:xfrm>
            <a:off x="627321" y="2016047"/>
            <a:ext cx="3593805" cy="2171257"/>
          </a:xfrm>
          <a:prstGeom prst="rect">
            <a:avLst/>
          </a:prstGeom>
        </p:spPr>
      </p:pic>
    </p:spTree>
    <p:extLst>
      <p:ext uri="{BB962C8B-B14F-4D97-AF65-F5344CB8AC3E}">
        <p14:creationId xmlns:p14="http://schemas.microsoft.com/office/powerpoint/2010/main" val="3736235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UPGMA Algorithm (Distance Based)</a:t>
            </a: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40</a:t>
            </a:fld>
            <a:r>
              <a:rPr lang="ko"/>
              <a:t> / n</a:t>
            </a:r>
            <a:endParaRPr/>
          </a:p>
        </p:txBody>
      </p:sp>
      <p:pic>
        <p:nvPicPr>
          <p:cNvPr id="3" name="그림 2">
            <a:extLst>
              <a:ext uri="{FF2B5EF4-FFF2-40B4-BE49-F238E27FC236}">
                <a16:creationId xmlns:a16="http://schemas.microsoft.com/office/drawing/2014/main" id="{E97C54AA-6013-4168-B2E9-FBB6622B9C91}"/>
              </a:ext>
            </a:extLst>
          </p:cNvPr>
          <p:cNvPicPr>
            <a:picLocks noChangeAspect="1"/>
          </p:cNvPicPr>
          <p:nvPr/>
        </p:nvPicPr>
        <p:blipFill>
          <a:blip r:embed="rId3"/>
          <a:stretch>
            <a:fillRect/>
          </a:stretch>
        </p:blipFill>
        <p:spPr>
          <a:xfrm>
            <a:off x="2071301" y="1983894"/>
            <a:ext cx="4631947" cy="2179357"/>
          </a:xfrm>
          <a:prstGeom prst="rect">
            <a:avLst/>
          </a:prstGeom>
        </p:spPr>
      </p:pic>
      <p:sp>
        <p:nvSpPr>
          <p:cNvPr id="4" name="직사각형 3">
            <a:extLst>
              <a:ext uri="{FF2B5EF4-FFF2-40B4-BE49-F238E27FC236}">
                <a16:creationId xmlns:a16="http://schemas.microsoft.com/office/drawing/2014/main" id="{9EA1F836-029E-4277-A7DF-0259ACB07BD6}"/>
              </a:ext>
            </a:extLst>
          </p:cNvPr>
          <p:cNvSpPr/>
          <p:nvPr/>
        </p:nvSpPr>
        <p:spPr>
          <a:xfrm>
            <a:off x="2863702" y="2729023"/>
            <a:ext cx="737191" cy="311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677480CA-A41E-420E-B7C2-E992816C1460}"/>
              </a:ext>
            </a:extLst>
          </p:cNvPr>
          <p:cNvCxnSpPr>
            <a:stCxn id="4" idx="1"/>
          </p:cNvCxnSpPr>
          <p:nvPr/>
        </p:nvCxnSpPr>
        <p:spPr>
          <a:xfrm flipH="1">
            <a:off x="1346791" y="2884968"/>
            <a:ext cx="1516911" cy="21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92D982-851F-4695-AAEE-229AAC4A1BB3}"/>
                  </a:ext>
                </a:extLst>
              </p:cNvPr>
              <p:cNvSpPr txBox="1"/>
              <p:nvPr/>
            </p:nvSpPr>
            <p:spPr>
              <a:xfrm>
                <a:off x="311700" y="2623357"/>
                <a:ext cx="99492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oMath>
                  </m:oMathPara>
                </a14:m>
                <a:endParaRPr lang="en-US" altLang="ko-KR" dirty="0"/>
              </a:p>
              <a:p>
                <a:r>
                  <a:rPr lang="en-US" altLang="ko-KR" dirty="0"/>
                  <a:t>(Distance)</a:t>
                </a:r>
                <a:endParaRPr lang="ko-KR" altLang="en-US" dirty="0"/>
              </a:p>
            </p:txBody>
          </p:sp>
        </mc:Choice>
        <mc:Fallback xmlns="">
          <p:sp>
            <p:nvSpPr>
              <p:cNvPr id="7" name="TextBox 6">
                <a:extLst>
                  <a:ext uri="{FF2B5EF4-FFF2-40B4-BE49-F238E27FC236}">
                    <a16:creationId xmlns:a16="http://schemas.microsoft.com/office/drawing/2014/main" id="{6D92D982-851F-4695-AAEE-229AAC4A1BB3}"/>
                  </a:ext>
                </a:extLst>
              </p:cNvPr>
              <p:cNvSpPr txBox="1">
                <a:spLocks noRot="1" noChangeAspect="1" noMove="1" noResize="1" noEditPoints="1" noAdjustHandles="1" noChangeArrowheads="1" noChangeShapeType="1" noTextEdit="1"/>
              </p:cNvSpPr>
              <p:nvPr/>
            </p:nvSpPr>
            <p:spPr>
              <a:xfrm>
                <a:off x="311700" y="2623357"/>
                <a:ext cx="994923" cy="523220"/>
              </a:xfrm>
              <a:prstGeom prst="rect">
                <a:avLst/>
              </a:prstGeom>
              <a:blipFill>
                <a:blip r:embed="rId4"/>
                <a:stretch>
                  <a:fillRect l="-1840" r="-1840" b="-1162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12998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mc:AlternateContent xmlns:mc="http://schemas.openxmlformats.org/markup-compatibility/2006" xmlns:a14="http://schemas.microsoft.com/office/drawing/2010/main">
        <mc:Choice Requires="a14">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Clustering two elements (The smallest distance)</a:t>
                </a:r>
              </a:p>
              <a:p>
                <a:pPr marL="285750" indent="-285750">
                  <a:spcAft>
                    <a:spcPts val="1600"/>
                  </a:spcAft>
                  <a:buFont typeface="Arial" panose="020B0604020202020204" pitchFamily="34" charset="0"/>
                  <a:buChar char="•"/>
                </a:pPr>
                <a:r>
                  <a:rPr lang="en-US" altLang="ko-KR" dirty="0">
                    <a:latin typeface="+mn-lt"/>
                  </a:rPr>
                  <a:t>First</a:t>
                </a:r>
                <a:r>
                  <a:rPr lang="ko-KR" altLang="en-US" dirty="0">
                    <a:latin typeface="+mn-lt"/>
                  </a:rPr>
                  <a:t> </a:t>
                </a:r>
                <a:r>
                  <a:rPr lang="en-US" altLang="ko-KR" dirty="0">
                    <a:latin typeface="+mn-lt"/>
                  </a:rPr>
                  <a:t>branch</a:t>
                </a:r>
                <a:r>
                  <a:rPr lang="ko-KR" altLang="en-US" dirty="0">
                    <a:latin typeface="+mn-lt"/>
                  </a:rPr>
                  <a:t> </a:t>
                </a:r>
                <a:r>
                  <a:rPr lang="en-US" altLang="ko-KR" dirty="0">
                    <a:latin typeface="+mn-lt"/>
                  </a:rPr>
                  <a:t>length</a:t>
                </a:r>
                <a:r>
                  <a:rPr lang="ko-KR" altLang="en-US" dirty="0">
                    <a:latin typeface="+mn-lt"/>
                  </a:rPr>
                  <a:t> </a:t>
                </a:r>
                <a:r>
                  <a:rPr lang="en-US" altLang="ko-KR" dirty="0">
                    <a:latin typeface="+mn-lt"/>
                  </a:rPr>
                  <a:t>estimation</a:t>
                </a:r>
              </a:p>
              <a:p>
                <a:pPr marL="0" indent="0">
                  <a:spcAft>
                    <a:spcPts val="1600"/>
                  </a:spcAft>
                  <a:buNone/>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𝑢</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𝑢</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)/2</m:t>
                      </m:r>
                    </m:oMath>
                  </m:oMathPara>
                </a14:m>
                <a:endParaRPr lang="en-US" altLang="ko-KR" dirty="0">
                  <a:latin typeface="+mn-lt"/>
                </a:endParaRPr>
              </a:p>
              <a:p>
                <a:pPr marL="285750" indent="-285750">
                  <a:spcAft>
                    <a:spcPts val="1600"/>
                  </a:spcAft>
                  <a:buFont typeface="Arial" panose="020B0604020202020204" pitchFamily="34" charset="0"/>
                  <a:buChar char="•"/>
                </a:pPr>
                <a:r>
                  <a:rPr lang="en-US" altLang="ko-KR" dirty="0">
                    <a:latin typeface="+mn-lt"/>
                  </a:rPr>
                  <a:t>Second distance matrix update</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×1)/(1+1)</m:t>
                      </m:r>
                    </m:oMath>
                  </m:oMathPara>
                </a14:m>
                <a:endParaRPr lang="en-US" altLang="ko-KR" dirty="0">
                  <a:latin typeface="+mn-lt"/>
                </a:endParaRP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𝑑</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𝑑</m:t>
                          </m:r>
                        </m:e>
                      </m:d>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0" smtClean="0">
                              <a:latin typeface="Cambria Math" panose="02040503050406030204" pitchFamily="18" charset="0"/>
                            </a:rPr>
                            <m:t>1</m:t>
                          </m:r>
                        </m:sub>
                      </m:sSub>
                      <m:d>
                        <m:dPr>
                          <m:ctrlPr>
                            <a:rPr lang="en-US" altLang="ko-KR" b="0" i="1" smtClean="0">
                              <a:latin typeface="Cambria Math" panose="02040503050406030204" pitchFamily="18" charset="0"/>
                            </a:rPr>
                          </m:ctrlPr>
                        </m:dPr>
                        <m:e>
                          <m:r>
                            <m:rPr>
                              <m:sty m:val="p"/>
                            </m:rPr>
                            <a:rPr lang="en-US" altLang="ko-KR" b="0" i="0" smtClean="0">
                              <a:latin typeface="Cambria Math" panose="02040503050406030204" pitchFamily="18" charset="0"/>
                            </a:rPr>
                            <m:t>b</m:t>
                          </m:r>
                          <m:r>
                            <a:rPr lang="en-US" altLang="ko-KR" b="0" i="0" smtClean="0">
                              <a:latin typeface="Cambria Math" panose="02040503050406030204" pitchFamily="18" charset="0"/>
                            </a:rPr>
                            <m:t>,</m:t>
                          </m:r>
                          <m:r>
                            <m:rPr>
                              <m:sty m:val="p"/>
                            </m:rPr>
                            <a:rPr lang="en-US" altLang="ko-KR" b="0" i="0" smtClean="0">
                              <a:latin typeface="Cambria Math" panose="02040503050406030204" pitchFamily="18" charset="0"/>
                            </a:rPr>
                            <m:t>d</m:t>
                          </m:r>
                        </m:e>
                      </m:d>
                      <m:r>
                        <a:rPr lang="en-US" altLang="ko-KR" b="0" i="1" smtClean="0">
                          <a:latin typeface="Cambria Math" panose="02040503050406030204" pitchFamily="18" charset="0"/>
                        </a:rPr>
                        <m:t>×1)/(1+1)</m:t>
                      </m:r>
                    </m:oMath>
                  </m:oMathPara>
                </a14:m>
                <a:endParaRPr lang="en-US" altLang="ko-KR" dirty="0">
                  <a:latin typeface="+mn-lt"/>
                </a:endParaRP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𝑒</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𝑒</m:t>
                          </m:r>
                        </m:e>
                      </m:d>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𝑒</m:t>
                          </m:r>
                        </m:e>
                      </m:d>
                      <m:r>
                        <a:rPr lang="en-US" altLang="ko-KR" b="0" i="1" smtClean="0">
                          <a:latin typeface="Cambria Math" panose="02040503050406030204" pitchFamily="18" charset="0"/>
                        </a:rPr>
                        <m:t>×1)/(1+1)</m:t>
                      </m:r>
                    </m:oMath>
                  </m:oMathPara>
                </a14:m>
                <a:endParaRPr lang="en-US" altLang="ko-KR" dirty="0">
                  <a:latin typeface="+mn-lt"/>
                </a:endParaRPr>
              </a:p>
              <a:p>
                <a:pPr marL="285750" indent="-285750">
                  <a:spcAft>
                    <a:spcPts val="1600"/>
                  </a:spcAft>
                </a:pPr>
                <a:endParaRPr lang="en-US" altLang="ko-KR" dirty="0">
                  <a:latin typeface="+mn-lt"/>
                </a:endParaRPr>
              </a:p>
            </p:txBody>
          </p:sp>
        </mc:Choice>
        <mc:Fallback xmlns="">
          <p:sp>
            <p:nvSpPr>
              <p:cNvPr id="97" name="Google Shape;97;p15"/>
              <p:cNvSpPr txBox="1">
                <a:spLocks noGrp="1" noRot="1" noChangeAspect="1" noMove="1" noResize="1" noEditPoints="1" noAdjustHandles="1" noChangeArrowheads="1" noChangeShapeType="1" noTextEdit="1"/>
              </p:cNvSpPr>
              <p:nvPr>
                <p:ph type="body" idx="1"/>
              </p:nvPr>
            </p:nvSpPr>
            <p:spPr>
              <a:xfrm>
                <a:off x="311700" y="1225225"/>
                <a:ext cx="8160600" cy="3136500"/>
              </a:xfrm>
              <a:prstGeom prst="rect">
                <a:avLst/>
              </a:prstGeom>
              <a:blipFill>
                <a:blip r:embed="rId3"/>
                <a:stretch>
                  <a:fillRect l="-311" b="-10081"/>
                </a:stretch>
              </a:blipFill>
            </p:spPr>
            <p:txBody>
              <a:bodyPr/>
              <a:lstStyle/>
              <a:p>
                <a:r>
                  <a:rPr lang="ko-Kore-KR" altLang="en-US">
                    <a:noFill/>
                  </a:rPr>
                  <a:t> </a:t>
                </a:r>
              </a:p>
            </p:txBody>
          </p:sp>
        </mc:Fallback>
      </mc:AlternateContent>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41</a:t>
            </a:fld>
            <a:r>
              <a:rPr lang="ko"/>
              <a:t> / n</a:t>
            </a:r>
            <a:endParaRPr/>
          </a:p>
        </p:txBody>
      </p:sp>
    </p:spTree>
    <p:extLst>
      <p:ext uri="{BB962C8B-B14F-4D97-AF65-F5344CB8AC3E}">
        <p14:creationId xmlns:p14="http://schemas.microsoft.com/office/powerpoint/2010/main" val="1205618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Step 1.</a:t>
            </a:r>
          </a:p>
          <a:p>
            <a:pPr marL="285750" indent="-285750">
              <a:spcAft>
                <a:spcPts val="1600"/>
              </a:spcAft>
            </a:pPr>
            <a:endParaRPr lang="en-US" altLang="ko-KR"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42</a:t>
            </a:fld>
            <a:r>
              <a:rPr lang="ko"/>
              <a:t> / n</a:t>
            </a:r>
            <a:endParaRPr/>
          </a:p>
        </p:txBody>
      </p:sp>
      <p:pic>
        <p:nvPicPr>
          <p:cNvPr id="3" name="그림 2">
            <a:extLst>
              <a:ext uri="{FF2B5EF4-FFF2-40B4-BE49-F238E27FC236}">
                <a16:creationId xmlns:a16="http://schemas.microsoft.com/office/drawing/2014/main" id="{E97C54AA-6013-4168-B2E9-FBB6622B9C91}"/>
              </a:ext>
            </a:extLst>
          </p:cNvPr>
          <p:cNvPicPr>
            <a:picLocks noChangeAspect="1"/>
          </p:cNvPicPr>
          <p:nvPr/>
        </p:nvPicPr>
        <p:blipFill>
          <a:blip r:embed="rId3"/>
          <a:stretch>
            <a:fillRect/>
          </a:stretch>
        </p:blipFill>
        <p:spPr>
          <a:xfrm>
            <a:off x="671700" y="1983413"/>
            <a:ext cx="3443362" cy="1620121"/>
          </a:xfrm>
          <a:prstGeom prst="rect">
            <a:avLst/>
          </a:prstGeom>
        </p:spPr>
      </p:pic>
      <p:pic>
        <p:nvPicPr>
          <p:cNvPr id="4" name="그림 3">
            <a:extLst>
              <a:ext uri="{FF2B5EF4-FFF2-40B4-BE49-F238E27FC236}">
                <a16:creationId xmlns:a16="http://schemas.microsoft.com/office/drawing/2014/main" id="{6B61008C-01A2-4581-98AE-5B7A5504BF48}"/>
              </a:ext>
            </a:extLst>
          </p:cNvPr>
          <p:cNvPicPr>
            <a:picLocks noChangeAspect="1"/>
          </p:cNvPicPr>
          <p:nvPr/>
        </p:nvPicPr>
        <p:blipFill>
          <a:blip r:embed="rId4"/>
          <a:stretch>
            <a:fillRect/>
          </a:stretch>
        </p:blipFill>
        <p:spPr>
          <a:xfrm>
            <a:off x="5181600" y="1983413"/>
            <a:ext cx="3477622" cy="1620121"/>
          </a:xfrm>
          <a:prstGeom prst="rect">
            <a:avLst/>
          </a:prstGeom>
        </p:spPr>
      </p:pic>
      <p:sp>
        <p:nvSpPr>
          <p:cNvPr id="5" name="직사각형 4">
            <a:extLst>
              <a:ext uri="{FF2B5EF4-FFF2-40B4-BE49-F238E27FC236}">
                <a16:creationId xmlns:a16="http://schemas.microsoft.com/office/drawing/2014/main" id="{69ACB9F4-3A8C-4DE2-A20C-3297D282B47D}"/>
              </a:ext>
            </a:extLst>
          </p:cNvPr>
          <p:cNvSpPr/>
          <p:nvPr/>
        </p:nvSpPr>
        <p:spPr>
          <a:xfrm>
            <a:off x="671700" y="1983413"/>
            <a:ext cx="1669164" cy="771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id="{8EBF764E-4A0D-42E4-8B6C-475DF79EC044}"/>
              </a:ext>
            </a:extLst>
          </p:cNvPr>
          <p:cNvCxnSpPr>
            <a:stCxn id="5" idx="3"/>
          </p:cNvCxnSpPr>
          <p:nvPr/>
        </p:nvCxnSpPr>
        <p:spPr>
          <a:xfrm flipV="1">
            <a:off x="2340864" y="2255520"/>
            <a:ext cx="2840736" cy="1138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AC80F50-C1DE-4BBE-9D27-7276B48F9217}"/>
              </a:ext>
            </a:extLst>
          </p:cNvPr>
          <p:cNvSpPr/>
          <p:nvPr/>
        </p:nvSpPr>
        <p:spPr>
          <a:xfrm>
            <a:off x="5181600" y="1983413"/>
            <a:ext cx="1365504" cy="588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5106AFFD-3C7A-4378-85DD-424BFBBA67B0}"/>
              </a:ext>
            </a:extLst>
          </p:cNvPr>
          <p:cNvSpPr/>
          <p:nvPr/>
        </p:nvSpPr>
        <p:spPr>
          <a:xfrm>
            <a:off x="671700" y="3035808"/>
            <a:ext cx="1669164" cy="2682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46C08F5B-5BF3-452C-AE6C-C51EDF6F8EAC}"/>
              </a:ext>
            </a:extLst>
          </p:cNvPr>
          <p:cNvSpPr/>
          <p:nvPr/>
        </p:nvSpPr>
        <p:spPr>
          <a:xfrm>
            <a:off x="5181600" y="2969324"/>
            <a:ext cx="1365504" cy="24936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180C4280-BD8B-479B-98D9-DCA2D3EDEC88}"/>
              </a:ext>
            </a:extLst>
          </p:cNvPr>
          <p:cNvCxnSpPr>
            <a:stCxn id="8" idx="3"/>
            <a:endCxn id="13" idx="1"/>
          </p:cNvCxnSpPr>
          <p:nvPr/>
        </p:nvCxnSpPr>
        <p:spPr>
          <a:xfrm flipV="1">
            <a:off x="2340864" y="3094006"/>
            <a:ext cx="2840736" cy="759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053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mc:AlternateContent xmlns:mc="http://schemas.openxmlformats.org/markup-compatibility/2006" xmlns:a14="http://schemas.microsoft.com/office/drawing/2010/main">
        <mc:Choice Requires="a14">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Clustering two elements (The smallest distance on the new distance matrix)</a:t>
                </a:r>
              </a:p>
              <a:p>
                <a:pPr marL="285750" indent="-285750">
                  <a:spcAft>
                    <a:spcPts val="1600"/>
                  </a:spcAft>
                  <a:buFont typeface="Arial" panose="020B0604020202020204" pitchFamily="34" charset="0"/>
                  <a:buChar char="•"/>
                </a:pPr>
                <a:r>
                  <a:rPr lang="en-US" altLang="ko-KR" dirty="0">
                    <a:latin typeface="+mn-lt"/>
                  </a:rPr>
                  <a:t>Second</a:t>
                </a:r>
                <a:r>
                  <a:rPr lang="ko-KR" altLang="en-US" dirty="0">
                    <a:latin typeface="+mn-lt"/>
                  </a:rPr>
                  <a:t> </a:t>
                </a:r>
                <a:r>
                  <a:rPr lang="en-US" altLang="ko-KR" dirty="0">
                    <a:latin typeface="+mn-lt"/>
                  </a:rPr>
                  <a:t>branch</a:t>
                </a:r>
                <a:r>
                  <a:rPr lang="ko-KR" altLang="en-US" dirty="0">
                    <a:latin typeface="+mn-lt"/>
                  </a:rPr>
                  <a:t> </a:t>
                </a:r>
                <a:r>
                  <a:rPr lang="en-US" altLang="ko-KR" dirty="0">
                    <a:latin typeface="+mn-lt"/>
                  </a:rPr>
                  <a:t>length</a:t>
                </a:r>
                <a:r>
                  <a:rPr lang="ko-KR" altLang="en-US" dirty="0">
                    <a:latin typeface="+mn-lt"/>
                  </a:rPr>
                  <a:t> </a:t>
                </a:r>
                <a:r>
                  <a:rPr lang="en-US" altLang="ko-KR" dirty="0">
                    <a:latin typeface="+mn-lt"/>
                  </a:rPr>
                  <a:t>estimation</a:t>
                </a:r>
              </a:p>
              <a:p>
                <a:pPr marL="0" indent="0">
                  <a:spcAft>
                    <a:spcPts val="1600"/>
                  </a:spcAft>
                  <a:buNone/>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r>
                        <a:rPr lang="en-US" altLang="ko-KR" b="0" i="1" smtClean="0">
                          <a:latin typeface="Cambria Math" panose="02040503050406030204" pitchFamily="18" charset="0"/>
                        </a:rPr>
                        <m:t>(</m:t>
                      </m:r>
                      <m:r>
                        <a:rPr lang="en-US" altLang="ko-KR" b="0" i="1" smtClean="0">
                          <a:latin typeface="Cambria Math" panose="02040503050406030204" pitchFamily="18" charset="0"/>
                        </a:rPr>
                        <m:t>𝑒</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𝑒</m:t>
                      </m:r>
                      <m:r>
                        <a:rPr lang="en-US" altLang="ko-KR" b="0" i="1" smtClean="0">
                          <a:latin typeface="Cambria Math" panose="02040503050406030204" pitchFamily="18" charset="0"/>
                        </a:rPr>
                        <m:t>)/2</m:t>
                      </m:r>
                    </m:oMath>
                  </m:oMathPara>
                </a14:m>
                <a:endParaRPr lang="en-US" altLang="ko-KR" dirty="0">
                  <a:latin typeface="+mn-lt"/>
                </a:endParaRPr>
              </a:p>
              <a:p>
                <a:pPr marL="0" indent="0">
                  <a:spcAft>
                    <a:spcPts val="1600"/>
                  </a:spcAft>
                  <a:buNone/>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𝑢</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𝑒</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𝑢</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𝑒</m:t>
                          </m:r>
                          <m:r>
                            <a:rPr lang="en-US" altLang="ko-KR" b="0" i="1" smtClean="0">
                              <a:latin typeface="Cambria Math" panose="02040503050406030204" pitchFamily="18" charset="0"/>
                            </a:rPr>
                            <m:t>,</m:t>
                          </m:r>
                          <m:r>
                            <a:rPr lang="en-US" altLang="ko-KR" b="0" i="1" smtClean="0">
                              <a:latin typeface="Cambria Math" panose="02040503050406030204" pitchFamily="18" charset="0"/>
                            </a:rPr>
                            <m:t>𝑣</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𝛿</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𝑢</m:t>
                      </m:r>
                      <m:r>
                        <a:rPr lang="en-US" altLang="ko-KR" b="0" i="1" smtClean="0">
                          <a:latin typeface="Cambria Math" panose="02040503050406030204" pitchFamily="18" charset="0"/>
                        </a:rPr>
                        <m:t>)</m:t>
                      </m:r>
                    </m:oMath>
                  </m:oMathPara>
                </a14:m>
                <a:endParaRPr lang="en-US" altLang="ko-KR" dirty="0">
                  <a:latin typeface="+mn-lt"/>
                </a:endParaRPr>
              </a:p>
              <a:p>
                <a:pPr marL="342900" indent="-342900">
                  <a:spcAft>
                    <a:spcPts val="1600"/>
                  </a:spcAft>
                  <a:buFont typeface="Arial" panose="020B0604020202020204" pitchFamily="34" charset="0"/>
                  <a:buChar char="•"/>
                </a:pPr>
                <a:r>
                  <a:rPr lang="en-US" altLang="ko-KR" dirty="0">
                    <a:latin typeface="+mn-lt"/>
                  </a:rPr>
                  <a:t>Third matrix update</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3</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𝑒</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𝑒</m:t>
                          </m:r>
                          <m:r>
                            <a:rPr lang="en-US" altLang="ko-KR" b="0" i="1" smtClean="0">
                              <a:latin typeface="Cambria Math" panose="02040503050406030204" pitchFamily="18" charset="0"/>
                            </a:rPr>
                            <m:t>,</m:t>
                          </m:r>
                          <m:r>
                            <a:rPr lang="en-US" altLang="ko-KR" b="0" i="1" smtClean="0">
                              <a:latin typeface="Cambria Math" panose="02040503050406030204" pitchFamily="18" charset="0"/>
                            </a:rPr>
                            <m:t>𝑐</m:t>
                          </m:r>
                        </m:e>
                      </m:d>
                      <m:r>
                        <a:rPr lang="en-US" altLang="ko-KR" b="0" i="1" smtClean="0">
                          <a:latin typeface="Cambria Math" panose="02040503050406030204" pitchFamily="18" charset="0"/>
                        </a:rPr>
                        <m:t>×1)/(2+1)</m:t>
                      </m:r>
                    </m:oMath>
                  </m:oMathPara>
                </a14:m>
                <a:endParaRPr lang="en-US" altLang="ko-KR" dirty="0">
                  <a:latin typeface="+mn-lt"/>
                </a:endParaRP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3</m:t>
                          </m:r>
                        </m:sub>
                      </m:sSub>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𝑒</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𝑑</m:t>
                          </m:r>
                        </m:e>
                      </m:d>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𝑑</m:t>
                          </m:r>
                        </m:e>
                      </m:d>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𝐷</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𝑒</m:t>
                          </m:r>
                          <m:r>
                            <a:rPr lang="en-US" altLang="ko-KR" b="0" i="1" smtClean="0">
                              <a:latin typeface="Cambria Math" panose="02040503050406030204" pitchFamily="18" charset="0"/>
                            </a:rPr>
                            <m:t>,</m:t>
                          </m:r>
                          <m:r>
                            <a:rPr lang="en-US" altLang="ko-KR" b="0" i="1" smtClean="0">
                              <a:latin typeface="Cambria Math" panose="02040503050406030204" pitchFamily="18" charset="0"/>
                            </a:rPr>
                            <m:t>𝑑</m:t>
                          </m:r>
                        </m:e>
                      </m:d>
                      <m:r>
                        <a:rPr lang="en-US" altLang="ko-KR" b="0" i="1" smtClean="0">
                          <a:latin typeface="Cambria Math" panose="02040503050406030204" pitchFamily="18" charset="0"/>
                        </a:rPr>
                        <m:t>×1)/(2+1)</m:t>
                      </m:r>
                    </m:oMath>
                  </m:oMathPara>
                </a14:m>
                <a:endParaRPr lang="en-US" altLang="ko-KR" dirty="0">
                  <a:latin typeface="+mn-lt"/>
                </a:endParaRPr>
              </a:p>
            </p:txBody>
          </p:sp>
        </mc:Choice>
        <mc:Fallback xmlns="">
          <p:sp>
            <p:nvSpPr>
              <p:cNvPr id="97" name="Google Shape;97;p15"/>
              <p:cNvSpPr txBox="1">
                <a:spLocks noGrp="1" noRot="1" noChangeAspect="1" noMove="1" noResize="1" noEditPoints="1" noAdjustHandles="1" noChangeArrowheads="1" noChangeShapeType="1" noTextEdit="1"/>
              </p:cNvSpPr>
              <p:nvPr>
                <p:ph type="body" idx="1"/>
              </p:nvPr>
            </p:nvSpPr>
            <p:spPr>
              <a:xfrm>
                <a:off x="311700" y="1225225"/>
                <a:ext cx="8160600" cy="3136500"/>
              </a:xfrm>
              <a:prstGeom prst="rect">
                <a:avLst/>
              </a:prstGeom>
              <a:blipFill>
                <a:blip r:embed="rId3"/>
                <a:stretch>
                  <a:fillRect l="-311" b="-14516"/>
                </a:stretch>
              </a:blipFill>
            </p:spPr>
            <p:txBody>
              <a:bodyPr/>
              <a:lstStyle/>
              <a:p>
                <a:r>
                  <a:rPr lang="ko-Kore-KR" altLang="en-US">
                    <a:noFill/>
                  </a:rPr>
                  <a:t> </a:t>
                </a:r>
              </a:p>
            </p:txBody>
          </p:sp>
        </mc:Fallback>
      </mc:AlternateContent>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43</a:t>
            </a:fld>
            <a:r>
              <a:rPr lang="ko"/>
              <a:t> / n</a:t>
            </a:r>
            <a:endParaRPr/>
          </a:p>
        </p:txBody>
      </p:sp>
    </p:spTree>
    <p:extLst>
      <p:ext uri="{BB962C8B-B14F-4D97-AF65-F5344CB8AC3E}">
        <p14:creationId xmlns:p14="http://schemas.microsoft.com/office/powerpoint/2010/main" val="3809334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Step 2.</a:t>
            </a:r>
          </a:p>
          <a:p>
            <a:pPr marL="285750" indent="-285750">
              <a:spcAft>
                <a:spcPts val="1600"/>
              </a:spcAft>
            </a:pPr>
            <a:endParaRPr lang="en-US" altLang="ko-KR"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44</a:t>
            </a:fld>
            <a:r>
              <a:rPr lang="ko"/>
              <a:t> / n</a:t>
            </a:r>
            <a:endParaRPr/>
          </a:p>
        </p:txBody>
      </p:sp>
      <p:pic>
        <p:nvPicPr>
          <p:cNvPr id="4" name="그림 3">
            <a:extLst>
              <a:ext uri="{FF2B5EF4-FFF2-40B4-BE49-F238E27FC236}">
                <a16:creationId xmlns:a16="http://schemas.microsoft.com/office/drawing/2014/main" id="{6B61008C-01A2-4581-98AE-5B7A5504BF48}"/>
              </a:ext>
            </a:extLst>
          </p:cNvPr>
          <p:cNvPicPr>
            <a:picLocks noChangeAspect="1"/>
          </p:cNvPicPr>
          <p:nvPr/>
        </p:nvPicPr>
        <p:blipFill>
          <a:blip r:embed="rId3"/>
          <a:stretch>
            <a:fillRect/>
          </a:stretch>
        </p:blipFill>
        <p:spPr>
          <a:xfrm>
            <a:off x="311700" y="2029760"/>
            <a:ext cx="3477622" cy="1620121"/>
          </a:xfrm>
          <a:prstGeom prst="rect">
            <a:avLst/>
          </a:prstGeom>
        </p:spPr>
      </p:pic>
      <p:pic>
        <p:nvPicPr>
          <p:cNvPr id="6" name="그림 5">
            <a:extLst>
              <a:ext uri="{FF2B5EF4-FFF2-40B4-BE49-F238E27FC236}">
                <a16:creationId xmlns:a16="http://schemas.microsoft.com/office/drawing/2014/main" id="{C1A2A941-2764-44E0-ACFE-5592E3376422}"/>
              </a:ext>
            </a:extLst>
          </p:cNvPr>
          <p:cNvPicPr>
            <a:picLocks noChangeAspect="1"/>
          </p:cNvPicPr>
          <p:nvPr/>
        </p:nvPicPr>
        <p:blipFill>
          <a:blip r:embed="rId4"/>
          <a:stretch>
            <a:fillRect/>
          </a:stretch>
        </p:blipFill>
        <p:spPr>
          <a:xfrm>
            <a:off x="4998720" y="1967232"/>
            <a:ext cx="3833580" cy="1767482"/>
          </a:xfrm>
          <a:prstGeom prst="rect">
            <a:avLst/>
          </a:prstGeom>
        </p:spPr>
      </p:pic>
      <p:sp>
        <p:nvSpPr>
          <p:cNvPr id="9" name="직사각형 8">
            <a:extLst>
              <a:ext uri="{FF2B5EF4-FFF2-40B4-BE49-F238E27FC236}">
                <a16:creationId xmlns:a16="http://schemas.microsoft.com/office/drawing/2014/main" id="{64602BE3-08E9-4301-AC97-F9650C78A4B0}"/>
              </a:ext>
            </a:extLst>
          </p:cNvPr>
          <p:cNvSpPr/>
          <p:nvPr/>
        </p:nvSpPr>
        <p:spPr>
          <a:xfrm>
            <a:off x="1011936" y="2029760"/>
            <a:ext cx="682752" cy="323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CF75DE0-F784-4D83-9CD4-7FFA099CF8B4}"/>
              </a:ext>
            </a:extLst>
          </p:cNvPr>
          <p:cNvSpPr/>
          <p:nvPr/>
        </p:nvSpPr>
        <p:spPr>
          <a:xfrm>
            <a:off x="3054096" y="2029760"/>
            <a:ext cx="682752" cy="323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03A686C-68B9-4405-970C-2BFE83D8810C}"/>
              </a:ext>
            </a:extLst>
          </p:cNvPr>
          <p:cNvSpPr/>
          <p:nvPr/>
        </p:nvSpPr>
        <p:spPr>
          <a:xfrm>
            <a:off x="5986272" y="2011472"/>
            <a:ext cx="963168" cy="426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 name="직선 화살표 연결선 103">
            <a:extLst>
              <a:ext uri="{FF2B5EF4-FFF2-40B4-BE49-F238E27FC236}">
                <a16:creationId xmlns:a16="http://schemas.microsoft.com/office/drawing/2014/main" id="{F95426B9-05CC-47D3-AA26-6743EDACABA0}"/>
              </a:ext>
            </a:extLst>
          </p:cNvPr>
          <p:cNvCxnSpPr>
            <a:stCxn id="9" idx="3"/>
            <a:endCxn id="21" idx="1"/>
          </p:cNvCxnSpPr>
          <p:nvPr/>
        </p:nvCxnSpPr>
        <p:spPr>
          <a:xfrm>
            <a:off x="1694688" y="2191408"/>
            <a:ext cx="4291584" cy="33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1327F9AC-B75E-4BF7-A70F-9788C42D4B28}"/>
              </a:ext>
            </a:extLst>
          </p:cNvPr>
          <p:cNvCxnSpPr>
            <a:endCxn id="21" idx="1"/>
          </p:cNvCxnSpPr>
          <p:nvPr/>
        </p:nvCxnSpPr>
        <p:spPr>
          <a:xfrm>
            <a:off x="3736848" y="2029760"/>
            <a:ext cx="2249424" cy="195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직사각형 106">
            <a:extLst>
              <a:ext uri="{FF2B5EF4-FFF2-40B4-BE49-F238E27FC236}">
                <a16:creationId xmlns:a16="http://schemas.microsoft.com/office/drawing/2014/main" id="{9BDA7A53-166B-48B5-BC98-2761B852481C}"/>
              </a:ext>
            </a:extLst>
          </p:cNvPr>
          <p:cNvSpPr/>
          <p:nvPr/>
        </p:nvSpPr>
        <p:spPr>
          <a:xfrm>
            <a:off x="2365248" y="2353056"/>
            <a:ext cx="682752" cy="27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7D828603-F227-43DB-AC92-7B36E1388B11}"/>
              </a:ext>
            </a:extLst>
          </p:cNvPr>
          <p:cNvSpPr/>
          <p:nvPr/>
        </p:nvSpPr>
        <p:spPr>
          <a:xfrm>
            <a:off x="2383536" y="3310128"/>
            <a:ext cx="682752" cy="27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D14BE8CE-1172-4187-BEB8-2FD8F74BFF52}"/>
              </a:ext>
            </a:extLst>
          </p:cNvPr>
          <p:cNvSpPr/>
          <p:nvPr/>
        </p:nvSpPr>
        <p:spPr>
          <a:xfrm>
            <a:off x="7874660" y="2438400"/>
            <a:ext cx="957639" cy="4269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9" name="직선 화살표 연결선 108">
            <a:extLst>
              <a:ext uri="{FF2B5EF4-FFF2-40B4-BE49-F238E27FC236}">
                <a16:creationId xmlns:a16="http://schemas.microsoft.com/office/drawing/2014/main" id="{C1629C03-FE94-4FA8-8B64-31065B90E42E}"/>
              </a:ext>
            </a:extLst>
          </p:cNvPr>
          <p:cNvCxnSpPr>
            <a:stCxn id="107" idx="3"/>
            <a:endCxn id="45" idx="1"/>
          </p:cNvCxnSpPr>
          <p:nvPr/>
        </p:nvCxnSpPr>
        <p:spPr>
          <a:xfrm>
            <a:off x="3048000" y="2491656"/>
            <a:ext cx="4826660" cy="16020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9787CD1A-C718-4CB3-B6E4-C499E216E934}"/>
              </a:ext>
            </a:extLst>
          </p:cNvPr>
          <p:cNvCxnSpPr>
            <a:stCxn id="44" idx="3"/>
            <a:endCxn id="45" idx="1"/>
          </p:cNvCxnSpPr>
          <p:nvPr/>
        </p:nvCxnSpPr>
        <p:spPr>
          <a:xfrm flipV="1">
            <a:off x="3066288" y="2651864"/>
            <a:ext cx="4808372" cy="7968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190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Step 3. &amp; 4.</a:t>
            </a:r>
          </a:p>
          <a:p>
            <a:pPr marL="285750" indent="-285750">
              <a:spcAft>
                <a:spcPts val="1600"/>
              </a:spcAft>
            </a:pPr>
            <a:endParaRPr lang="en-US" altLang="ko-KR"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45</a:t>
            </a:fld>
            <a:r>
              <a:rPr lang="ko"/>
              <a:t> / n</a:t>
            </a:r>
            <a:endParaRPr/>
          </a:p>
        </p:txBody>
      </p:sp>
      <p:pic>
        <p:nvPicPr>
          <p:cNvPr id="3" name="그림 2">
            <a:extLst>
              <a:ext uri="{FF2B5EF4-FFF2-40B4-BE49-F238E27FC236}">
                <a16:creationId xmlns:a16="http://schemas.microsoft.com/office/drawing/2014/main" id="{464A9E86-D6DD-462D-AB50-7E292932332D}"/>
              </a:ext>
            </a:extLst>
          </p:cNvPr>
          <p:cNvPicPr>
            <a:picLocks noChangeAspect="1"/>
          </p:cNvPicPr>
          <p:nvPr/>
        </p:nvPicPr>
        <p:blipFill>
          <a:blip r:embed="rId3"/>
          <a:stretch>
            <a:fillRect/>
          </a:stretch>
        </p:blipFill>
        <p:spPr>
          <a:xfrm>
            <a:off x="311701" y="1876044"/>
            <a:ext cx="3985958" cy="1889394"/>
          </a:xfrm>
          <a:prstGeom prst="rect">
            <a:avLst/>
          </a:prstGeom>
        </p:spPr>
      </p:pic>
      <p:pic>
        <p:nvPicPr>
          <p:cNvPr id="7" name="그림 6">
            <a:extLst>
              <a:ext uri="{FF2B5EF4-FFF2-40B4-BE49-F238E27FC236}">
                <a16:creationId xmlns:a16="http://schemas.microsoft.com/office/drawing/2014/main" id="{5281D568-4D7A-42B1-B834-C1A1AFD2A701}"/>
              </a:ext>
            </a:extLst>
          </p:cNvPr>
          <p:cNvPicPr>
            <a:picLocks noChangeAspect="1"/>
          </p:cNvPicPr>
          <p:nvPr/>
        </p:nvPicPr>
        <p:blipFill>
          <a:blip r:embed="rId4"/>
          <a:stretch>
            <a:fillRect/>
          </a:stretch>
        </p:blipFill>
        <p:spPr>
          <a:xfrm>
            <a:off x="5072025" y="2011116"/>
            <a:ext cx="3467100" cy="1619250"/>
          </a:xfrm>
          <a:prstGeom prst="rect">
            <a:avLst/>
          </a:prstGeom>
        </p:spPr>
      </p:pic>
    </p:spTree>
    <p:extLst>
      <p:ext uri="{BB962C8B-B14F-4D97-AF65-F5344CB8AC3E}">
        <p14:creationId xmlns:p14="http://schemas.microsoft.com/office/powerpoint/2010/main" val="36904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Dendrogram</a:t>
            </a:r>
          </a:p>
          <a:p>
            <a:pPr marL="285750" indent="-285750">
              <a:spcAft>
                <a:spcPts val="1600"/>
              </a:spcAft>
            </a:pPr>
            <a:endParaRPr lang="en-US" altLang="ko-KR"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46</a:t>
            </a:fld>
            <a:r>
              <a:rPr lang="ko"/>
              <a:t> / n</a:t>
            </a:r>
            <a:endParaRPr/>
          </a:p>
        </p:txBody>
      </p:sp>
      <p:pic>
        <p:nvPicPr>
          <p:cNvPr id="4" name="그림 3">
            <a:extLst>
              <a:ext uri="{FF2B5EF4-FFF2-40B4-BE49-F238E27FC236}">
                <a16:creationId xmlns:a16="http://schemas.microsoft.com/office/drawing/2014/main" id="{2AEEF792-C050-4796-8629-E2606DBC0AA2}"/>
              </a:ext>
            </a:extLst>
          </p:cNvPr>
          <p:cNvPicPr>
            <a:picLocks noChangeAspect="1"/>
          </p:cNvPicPr>
          <p:nvPr/>
        </p:nvPicPr>
        <p:blipFill>
          <a:blip r:embed="rId3"/>
          <a:stretch>
            <a:fillRect/>
          </a:stretch>
        </p:blipFill>
        <p:spPr>
          <a:xfrm>
            <a:off x="2230434" y="1619781"/>
            <a:ext cx="4313682" cy="2889690"/>
          </a:xfrm>
          <a:prstGeom prst="rect">
            <a:avLst/>
          </a:prstGeom>
        </p:spPr>
      </p:pic>
    </p:spTree>
    <p:extLst>
      <p:ext uri="{BB962C8B-B14F-4D97-AF65-F5344CB8AC3E}">
        <p14:creationId xmlns:p14="http://schemas.microsoft.com/office/powerpoint/2010/main" val="2623560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altLang="ko-KR" dirty="0">
                <a:latin typeface="+mn-lt"/>
              </a:rPr>
              <a:t>Corona Virus Dendrogram</a:t>
            </a:r>
          </a:p>
          <a:p>
            <a:pPr marL="285750" indent="-285750">
              <a:spcAft>
                <a:spcPts val="1600"/>
              </a:spcAft>
            </a:pPr>
            <a:endParaRPr lang="en-US" altLang="ko-KR"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47</a:t>
            </a:fld>
            <a:r>
              <a:rPr lang="ko"/>
              <a:t> / n</a:t>
            </a:r>
            <a:endParaRPr/>
          </a:p>
        </p:txBody>
      </p:sp>
      <p:pic>
        <p:nvPicPr>
          <p:cNvPr id="3" name="그림 2">
            <a:extLst>
              <a:ext uri="{FF2B5EF4-FFF2-40B4-BE49-F238E27FC236}">
                <a16:creationId xmlns:a16="http://schemas.microsoft.com/office/drawing/2014/main" id="{AB2A555E-F6F8-40CB-87A2-6FEA789B395D}"/>
              </a:ext>
            </a:extLst>
          </p:cNvPr>
          <p:cNvPicPr>
            <a:picLocks noChangeAspect="1"/>
          </p:cNvPicPr>
          <p:nvPr/>
        </p:nvPicPr>
        <p:blipFill>
          <a:blip r:embed="rId3"/>
          <a:stretch>
            <a:fillRect/>
          </a:stretch>
        </p:blipFill>
        <p:spPr>
          <a:xfrm>
            <a:off x="380809" y="2166746"/>
            <a:ext cx="4191191" cy="1539621"/>
          </a:xfrm>
          <a:prstGeom prst="rect">
            <a:avLst/>
          </a:prstGeom>
        </p:spPr>
      </p:pic>
      <p:pic>
        <p:nvPicPr>
          <p:cNvPr id="6" name="그림 5">
            <a:extLst>
              <a:ext uri="{FF2B5EF4-FFF2-40B4-BE49-F238E27FC236}">
                <a16:creationId xmlns:a16="http://schemas.microsoft.com/office/drawing/2014/main" id="{B01122A7-C3BB-4CB8-9609-0BC042C2D22A}"/>
              </a:ext>
            </a:extLst>
          </p:cNvPr>
          <p:cNvPicPr>
            <a:picLocks noChangeAspect="1"/>
          </p:cNvPicPr>
          <p:nvPr/>
        </p:nvPicPr>
        <p:blipFill>
          <a:blip r:embed="rId4"/>
          <a:stretch>
            <a:fillRect/>
          </a:stretch>
        </p:blipFill>
        <p:spPr>
          <a:xfrm>
            <a:off x="4701693" y="1762679"/>
            <a:ext cx="3837432" cy="2644384"/>
          </a:xfrm>
          <a:prstGeom prst="rect">
            <a:avLst/>
          </a:prstGeom>
        </p:spPr>
      </p:pic>
    </p:spTree>
    <p:extLst>
      <p:ext uri="{BB962C8B-B14F-4D97-AF65-F5344CB8AC3E}">
        <p14:creationId xmlns:p14="http://schemas.microsoft.com/office/powerpoint/2010/main" val="296097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ko-KR" dirty="0"/>
              <a:t>Multi</a:t>
            </a:r>
            <a:r>
              <a:rPr lang="en-US" dirty="0"/>
              <a:t> sequence alignment</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Covid-19 Dendrogram</a:t>
            </a: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48</a:t>
            </a:fld>
            <a:r>
              <a:rPr lang="ko"/>
              <a:t> / n</a:t>
            </a:r>
            <a:endParaRPr/>
          </a:p>
        </p:txBody>
      </p:sp>
      <p:pic>
        <p:nvPicPr>
          <p:cNvPr id="4" name="그림 3">
            <a:extLst>
              <a:ext uri="{FF2B5EF4-FFF2-40B4-BE49-F238E27FC236}">
                <a16:creationId xmlns:a16="http://schemas.microsoft.com/office/drawing/2014/main" id="{61EC25DE-2B15-43AE-9CC7-8DD93433FC1B}"/>
              </a:ext>
            </a:extLst>
          </p:cNvPr>
          <p:cNvPicPr>
            <a:picLocks noChangeAspect="1"/>
          </p:cNvPicPr>
          <p:nvPr/>
        </p:nvPicPr>
        <p:blipFill>
          <a:blip r:embed="rId3"/>
          <a:stretch>
            <a:fillRect/>
          </a:stretch>
        </p:blipFill>
        <p:spPr>
          <a:xfrm>
            <a:off x="407292" y="1610201"/>
            <a:ext cx="2577867" cy="3243816"/>
          </a:xfrm>
          <a:prstGeom prst="rect">
            <a:avLst/>
          </a:prstGeom>
        </p:spPr>
      </p:pic>
      <p:pic>
        <p:nvPicPr>
          <p:cNvPr id="7" name="그림 6">
            <a:extLst>
              <a:ext uri="{FF2B5EF4-FFF2-40B4-BE49-F238E27FC236}">
                <a16:creationId xmlns:a16="http://schemas.microsoft.com/office/drawing/2014/main" id="{9D8F54BA-93F6-477B-B85F-A9AD8EFD2A83}"/>
              </a:ext>
            </a:extLst>
          </p:cNvPr>
          <p:cNvPicPr>
            <a:picLocks noChangeAspect="1"/>
          </p:cNvPicPr>
          <p:nvPr/>
        </p:nvPicPr>
        <p:blipFill>
          <a:blip r:embed="rId4"/>
          <a:stretch>
            <a:fillRect/>
          </a:stretch>
        </p:blipFill>
        <p:spPr>
          <a:xfrm>
            <a:off x="3016413" y="1610201"/>
            <a:ext cx="5720295" cy="3043376"/>
          </a:xfrm>
          <a:prstGeom prst="rect">
            <a:avLst/>
          </a:prstGeom>
        </p:spPr>
      </p:pic>
      <p:sp>
        <p:nvSpPr>
          <p:cNvPr id="11" name="TextBox 10">
            <a:extLst>
              <a:ext uri="{FF2B5EF4-FFF2-40B4-BE49-F238E27FC236}">
                <a16:creationId xmlns:a16="http://schemas.microsoft.com/office/drawing/2014/main" id="{4F99C7CF-A25F-4730-8673-F67507B62439}"/>
              </a:ext>
            </a:extLst>
          </p:cNvPr>
          <p:cNvSpPr txBox="1"/>
          <p:nvPr/>
        </p:nvSpPr>
        <p:spPr>
          <a:xfrm>
            <a:off x="5709684" y="4146205"/>
            <a:ext cx="3349256" cy="307777"/>
          </a:xfrm>
          <a:prstGeom prst="rect">
            <a:avLst/>
          </a:prstGeom>
          <a:noFill/>
        </p:spPr>
        <p:txBody>
          <a:bodyPr wrap="square">
            <a:spAutoFit/>
          </a:bodyPr>
          <a:lstStyle/>
          <a:p>
            <a:r>
              <a:rPr lang="ko-KR" altLang="en-US" dirty="0"/>
              <a:t>출처 </a:t>
            </a:r>
            <a:r>
              <a:rPr lang="en-US" altLang="ko-KR" dirty="0"/>
              <a:t>:</a:t>
            </a:r>
            <a:r>
              <a:rPr lang="ko-KR" altLang="en-US" dirty="0"/>
              <a:t>https://korbillgates.tistory.com/225</a:t>
            </a:r>
          </a:p>
        </p:txBody>
      </p:sp>
    </p:spTree>
    <p:extLst>
      <p:ext uri="{BB962C8B-B14F-4D97-AF65-F5344CB8AC3E}">
        <p14:creationId xmlns:p14="http://schemas.microsoft.com/office/powerpoint/2010/main" val="172320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Based on the oligonucleotide compositions, all the genomes from corona </a:t>
            </a:r>
            <a:r>
              <a:rPr lang="en-US" altLang="ko-KR" dirty="0" err="1">
                <a:latin typeface="+mn-lt"/>
              </a:rPr>
              <a:t>viridae</a:t>
            </a:r>
            <a:r>
              <a:rPr lang="en-US" altLang="ko-KR" dirty="0">
                <a:latin typeface="+mn-lt"/>
              </a:rPr>
              <a:t> family show similar composition.</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49</a:t>
            </a:fld>
            <a:r>
              <a:rPr lang="ko"/>
              <a:t> / n</a:t>
            </a:r>
            <a:endParaRPr/>
          </a:p>
        </p:txBody>
      </p:sp>
      <p:pic>
        <p:nvPicPr>
          <p:cNvPr id="3" name="그림 2">
            <a:extLst>
              <a:ext uri="{FF2B5EF4-FFF2-40B4-BE49-F238E27FC236}">
                <a16:creationId xmlns:a16="http://schemas.microsoft.com/office/drawing/2014/main" id="{2E604712-6108-4DB1-8F74-1CE74996A445}"/>
              </a:ext>
            </a:extLst>
          </p:cNvPr>
          <p:cNvPicPr>
            <a:picLocks noChangeAspect="1"/>
          </p:cNvPicPr>
          <p:nvPr/>
        </p:nvPicPr>
        <p:blipFill>
          <a:blip r:embed="rId3"/>
          <a:stretch>
            <a:fillRect/>
          </a:stretch>
        </p:blipFill>
        <p:spPr>
          <a:xfrm>
            <a:off x="368168" y="1840914"/>
            <a:ext cx="8038214" cy="2668557"/>
          </a:xfrm>
          <a:prstGeom prst="rect">
            <a:avLst/>
          </a:prstGeom>
        </p:spPr>
      </p:pic>
    </p:spTree>
    <p:extLst>
      <p:ext uri="{BB962C8B-B14F-4D97-AF65-F5344CB8AC3E}">
        <p14:creationId xmlns:p14="http://schemas.microsoft.com/office/powerpoint/2010/main" val="369930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1. Oligonucleotide composition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5</a:t>
            </a:fld>
            <a:r>
              <a:rPr lang="en" altLang="ko"/>
              <a:t> / n</a:t>
            </a:r>
            <a:endParaRPr lang="en"/>
          </a:p>
        </p:txBody>
      </p:sp>
      <p:sp>
        <p:nvSpPr>
          <p:cNvPr id="9" name="텍스트 개체 틀 2">
            <a:extLst>
              <a:ext uri="{FF2B5EF4-FFF2-40B4-BE49-F238E27FC236}">
                <a16:creationId xmlns:a16="http://schemas.microsoft.com/office/drawing/2014/main" id="{AAE0BB45-BC3A-9F4F-9621-69B8C6DA3E19}"/>
              </a:ext>
            </a:extLst>
          </p:cNvPr>
          <p:cNvSpPr txBox="1">
            <a:spLocks/>
          </p:cNvSpPr>
          <p:nvPr/>
        </p:nvSpPr>
        <p:spPr>
          <a:xfrm>
            <a:off x="578122" y="1349796"/>
            <a:ext cx="417975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Font typeface="Open Sans"/>
              <a:buNone/>
            </a:pPr>
            <a:r>
              <a:rPr kumimoji="1" lang="en-US" altLang="ko-KR" sz="1100" dirty="0">
                <a:latin typeface="+mn-lt"/>
              </a:rPr>
              <a:t>RNA virus</a:t>
            </a:r>
            <a:endParaRPr kumimoji="1" lang="ko-KR" altLang="en-US" sz="1100" dirty="0">
              <a:latin typeface="+mn-lt"/>
            </a:endParaRPr>
          </a:p>
        </p:txBody>
      </p:sp>
      <p:sp>
        <p:nvSpPr>
          <p:cNvPr id="8" name="직사각형 7">
            <a:extLst>
              <a:ext uri="{FF2B5EF4-FFF2-40B4-BE49-F238E27FC236}">
                <a16:creationId xmlns:a16="http://schemas.microsoft.com/office/drawing/2014/main" id="{D22EA461-B1B2-3847-8818-10A931502D0C}"/>
              </a:ext>
            </a:extLst>
          </p:cNvPr>
          <p:cNvSpPr/>
          <p:nvPr/>
        </p:nvSpPr>
        <p:spPr>
          <a:xfrm>
            <a:off x="4297658" y="2256395"/>
            <a:ext cx="4426292" cy="1100622"/>
          </a:xfrm>
          <a:prstGeom prst="rect">
            <a:avLst/>
          </a:prstGeom>
        </p:spPr>
        <p:txBody>
          <a:bodyPr wrap="square">
            <a:spAutoFit/>
          </a:bodyPr>
          <a:lstStyle/>
          <a:p>
            <a:pPr marL="285750" indent="-285750">
              <a:lnSpc>
                <a:spcPct val="120000"/>
              </a:lnSpc>
              <a:buFont typeface="Arial" panose="020B0604020202020204" pitchFamily="34" charset="0"/>
              <a:buChar char="•"/>
            </a:pPr>
            <a:r>
              <a:rPr lang="ko-KR" altLang="en-US" dirty="0">
                <a:solidFill>
                  <a:srgbClr val="333333"/>
                </a:solidFill>
                <a:latin typeface="+mn-lt"/>
              </a:rPr>
              <a:t>유전정보가 리보핵산</a:t>
            </a:r>
            <a:r>
              <a:rPr lang="en-US" altLang="ko-KR" dirty="0">
                <a:solidFill>
                  <a:srgbClr val="333333"/>
                </a:solidFill>
                <a:latin typeface="+mn-lt"/>
              </a:rPr>
              <a:t>(</a:t>
            </a:r>
            <a:r>
              <a:rPr lang="en" altLang="ko-KR" dirty="0">
                <a:solidFill>
                  <a:srgbClr val="333333"/>
                </a:solidFill>
                <a:latin typeface="+mn-lt"/>
              </a:rPr>
              <a:t>RNA)</a:t>
            </a:r>
            <a:r>
              <a:rPr lang="ko-KR" altLang="en-US" dirty="0" err="1">
                <a:solidFill>
                  <a:srgbClr val="333333"/>
                </a:solidFill>
                <a:latin typeface="+mn-lt"/>
              </a:rPr>
              <a:t>으로</a:t>
            </a:r>
            <a:r>
              <a:rPr lang="ko-KR" altLang="en-US" dirty="0">
                <a:solidFill>
                  <a:srgbClr val="333333"/>
                </a:solidFill>
                <a:latin typeface="+mn-lt"/>
              </a:rPr>
              <a:t> 이뤄진 바이러스</a:t>
            </a:r>
            <a:endParaRPr lang="en-US" altLang="ko-KR" dirty="0">
              <a:solidFill>
                <a:srgbClr val="333333"/>
              </a:solidFill>
              <a:latin typeface="+mn-lt"/>
            </a:endParaRPr>
          </a:p>
          <a:p>
            <a:pPr marL="285750" indent="-285750">
              <a:lnSpc>
                <a:spcPct val="120000"/>
              </a:lnSpc>
              <a:buFont typeface="Arial" panose="020B0604020202020204" pitchFamily="34" charset="0"/>
              <a:buChar char="•"/>
            </a:pPr>
            <a:r>
              <a:rPr lang="ko-KR" altLang="en-US" dirty="0">
                <a:solidFill>
                  <a:srgbClr val="333333"/>
                </a:solidFill>
                <a:latin typeface="+mn-lt"/>
              </a:rPr>
              <a:t>돌연변이 발생 확률 높음</a:t>
            </a:r>
            <a:endParaRPr lang="en-US" altLang="ko-KR" dirty="0">
              <a:solidFill>
                <a:srgbClr val="333333"/>
              </a:solidFill>
              <a:latin typeface="+mn-lt"/>
            </a:endParaRPr>
          </a:p>
          <a:p>
            <a:pPr marL="285750" indent="-285750">
              <a:lnSpc>
                <a:spcPct val="120000"/>
              </a:lnSpc>
              <a:buFont typeface="Arial" panose="020B0604020202020204" pitchFamily="34" charset="0"/>
              <a:buChar char="•"/>
            </a:pPr>
            <a:r>
              <a:rPr lang="ko-KR" altLang="en-US" dirty="0">
                <a:solidFill>
                  <a:srgbClr val="333333"/>
                </a:solidFill>
                <a:latin typeface="+mn-lt"/>
                <a:ea typeface="Dotum" panose="020B0600000101010101" pitchFamily="34" charset="-127"/>
              </a:rPr>
              <a:t>사스</a:t>
            </a:r>
            <a:r>
              <a:rPr lang="en-US" altLang="ko-KR" dirty="0">
                <a:solidFill>
                  <a:srgbClr val="333333"/>
                </a:solidFill>
                <a:latin typeface="+mn-lt"/>
                <a:ea typeface="Dotum" panose="020B0600000101010101" pitchFamily="34" charset="-127"/>
              </a:rPr>
              <a:t>,</a:t>
            </a:r>
            <a:r>
              <a:rPr lang="ko-KR" altLang="en-US" dirty="0">
                <a:solidFill>
                  <a:srgbClr val="333333"/>
                </a:solidFill>
                <a:latin typeface="+mn-lt"/>
                <a:ea typeface="Dotum" panose="020B0600000101010101" pitchFamily="34" charset="-127"/>
              </a:rPr>
              <a:t> </a:t>
            </a:r>
            <a:r>
              <a:rPr lang="ko-KR" altLang="en-US" dirty="0" err="1">
                <a:solidFill>
                  <a:srgbClr val="333333"/>
                </a:solidFill>
                <a:latin typeface="+mn-lt"/>
                <a:ea typeface="Dotum" panose="020B0600000101010101" pitchFamily="34" charset="-127"/>
              </a:rPr>
              <a:t>메르스</a:t>
            </a:r>
            <a:r>
              <a:rPr lang="en-US" altLang="ko-KR" dirty="0">
                <a:solidFill>
                  <a:srgbClr val="333333"/>
                </a:solidFill>
                <a:latin typeface="+mn-lt"/>
                <a:ea typeface="Dotum" panose="020B0600000101010101" pitchFamily="34" charset="-127"/>
              </a:rPr>
              <a:t>,</a:t>
            </a:r>
            <a:r>
              <a:rPr lang="ko-KR" altLang="en-US" dirty="0">
                <a:solidFill>
                  <a:srgbClr val="333333"/>
                </a:solidFill>
                <a:latin typeface="+mn-lt"/>
                <a:ea typeface="Dotum" panose="020B0600000101010101" pitchFamily="34" charset="-127"/>
              </a:rPr>
              <a:t> </a:t>
            </a:r>
            <a:r>
              <a:rPr lang="en-US" altLang="ko-KR" dirty="0">
                <a:solidFill>
                  <a:srgbClr val="333333"/>
                </a:solidFill>
                <a:latin typeface="+mn-lt"/>
                <a:ea typeface="Dotum" panose="020B0600000101010101" pitchFamily="34" charset="-127"/>
              </a:rPr>
              <a:t>covid19, </a:t>
            </a:r>
            <a:r>
              <a:rPr lang="ko-KR" altLang="en-US" dirty="0">
                <a:solidFill>
                  <a:srgbClr val="333333"/>
                </a:solidFill>
                <a:latin typeface="+mn-lt"/>
                <a:ea typeface="Dotum" panose="020B0600000101010101" pitchFamily="34" charset="-127"/>
              </a:rPr>
              <a:t>말라리아</a:t>
            </a:r>
            <a:r>
              <a:rPr lang="en-US" altLang="ko-KR" dirty="0">
                <a:solidFill>
                  <a:srgbClr val="333333"/>
                </a:solidFill>
                <a:latin typeface="+mn-lt"/>
                <a:ea typeface="Dotum" panose="020B0600000101010101" pitchFamily="34" charset="-127"/>
              </a:rPr>
              <a:t>,</a:t>
            </a:r>
            <a:r>
              <a:rPr lang="ko-KR" altLang="en-US" dirty="0">
                <a:solidFill>
                  <a:srgbClr val="333333"/>
                </a:solidFill>
                <a:latin typeface="+mn-lt"/>
                <a:ea typeface="Dotum" panose="020B0600000101010101" pitchFamily="34" charset="-127"/>
              </a:rPr>
              <a:t> 에볼라</a:t>
            </a:r>
            <a:r>
              <a:rPr lang="en-US" altLang="ko-KR" dirty="0">
                <a:solidFill>
                  <a:srgbClr val="333333"/>
                </a:solidFill>
                <a:latin typeface="+mn-lt"/>
                <a:ea typeface="Dotum" panose="020B0600000101010101" pitchFamily="34" charset="-127"/>
              </a:rPr>
              <a:t>,</a:t>
            </a:r>
            <a:r>
              <a:rPr lang="ko-KR" altLang="en-US" dirty="0">
                <a:solidFill>
                  <a:srgbClr val="333333"/>
                </a:solidFill>
                <a:latin typeface="+mn-lt"/>
                <a:ea typeface="Dotum" panose="020B0600000101010101" pitchFamily="34" charset="-127"/>
              </a:rPr>
              <a:t> </a:t>
            </a:r>
            <a:r>
              <a:rPr lang="en-US" altLang="ko-KR" dirty="0" err="1">
                <a:solidFill>
                  <a:srgbClr val="333333"/>
                </a:solidFill>
                <a:latin typeface="+mn-lt"/>
                <a:ea typeface="Dotum" panose="020B0600000101010101" pitchFamily="34" charset="-127"/>
              </a:rPr>
              <a:t>hiv</a:t>
            </a:r>
            <a:r>
              <a:rPr lang="en-US" altLang="ko-KR" dirty="0">
                <a:solidFill>
                  <a:srgbClr val="333333"/>
                </a:solidFill>
                <a:latin typeface="+mn-lt"/>
                <a:ea typeface="Dotum" panose="020B0600000101010101" pitchFamily="34" charset="-127"/>
              </a:rPr>
              <a:t> </a:t>
            </a:r>
            <a:r>
              <a:rPr lang="ko-KR" altLang="en-US" dirty="0">
                <a:solidFill>
                  <a:srgbClr val="333333"/>
                </a:solidFill>
                <a:latin typeface="+mn-lt"/>
                <a:ea typeface="Dotum" panose="020B0600000101010101" pitchFamily="34" charset="-127"/>
              </a:rPr>
              <a:t>모두 </a:t>
            </a:r>
            <a:r>
              <a:rPr lang="en-US" altLang="ko-KR" dirty="0">
                <a:solidFill>
                  <a:srgbClr val="333333"/>
                </a:solidFill>
                <a:latin typeface="+mn-lt"/>
                <a:ea typeface="Dotum" panose="020B0600000101010101" pitchFamily="34" charset="-127"/>
              </a:rPr>
              <a:t>RNA </a:t>
            </a:r>
            <a:r>
              <a:rPr lang="ko-KR" altLang="en-US" dirty="0">
                <a:solidFill>
                  <a:srgbClr val="333333"/>
                </a:solidFill>
                <a:latin typeface="+mn-lt"/>
                <a:ea typeface="Dotum" panose="020B0600000101010101" pitchFamily="34" charset="-127"/>
              </a:rPr>
              <a:t>바이러스로 본 분석의 </a:t>
            </a:r>
            <a:r>
              <a:rPr lang="ko-KR" altLang="en-US" dirty="0" err="1">
                <a:solidFill>
                  <a:srgbClr val="333333"/>
                </a:solidFill>
                <a:latin typeface="+mn-lt"/>
                <a:ea typeface="Dotum" panose="020B0600000101010101" pitchFamily="34" charset="-127"/>
              </a:rPr>
              <a:t>비교군으로</a:t>
            </a:r>
            <a:r>
              <a:rPr lang="ko-KR" altLang="en-US" dirty="0">
                <a:solidFill>
                  <a:srgbClr val="333333"/>
                </a:solidFill>
                <a:latin typeface="+mn-lt"/>
                <a:ea typeface="Dotum" panose="020B0600000101010101" pitchFamily="34" charset="-127"/>
              </a:rPr>
              <a:t> 설정 </a:t>
            </a:r>
            <a:endParaRPr lang="en-US" altLang="ko-KR" dirty="0">
              <a:latin typeface="+mn-lt"/>
              <a:ea typeface="Dotum" panose="020B0600000101010101" pitchFamily="34" charset="-127"/>
            </a:endParaRPr>
          </a:p>
        </p:txBody>
      </p:sp>
      <p:pic>
        <p:nvPicPr>
          <p:cNvPr id="12" name="그림 11">
            <a:extLst>
              <a:ext uri="{FF2B5EF4-FFF2-40B4-BE49-F238E27FC236}">
                <a16:creationId xmlns:a16="http://schemas.microsoft.com/office/drawing/2014/main" id="{607EE010-B348-CB4D-8B91-71B14D1ECAE9}"/>
              </a:ext>
            </a:extLst>
          </p:cNvPr>
          <p:cNvPicPr>
            <a:picLocks noChangeAspect="1"/>
          </p:cNvPicPr>
          <p:nvPr/>
        </p:nvPicPr>
        <p:blipFill>
          <a:blip r:embed="rId3"/>
          <a:stretch>
            <a:fillRect/>
          </a:stretch>
        </p:blipFill>
        <p:spPr>
          <a:xfrm>
            <a:off x="1337393" y="1879252"/>
            <a:ext cx="2192388" cy="2153585"/>
          </a:xfrm>
          <a:prstGeom prst="rect">
            <a:avLst/>
          </a:prstGeom>
        </p:spPr>
      </p:pic>
    </p:spTree>
    <p:extLst>
      <p:ext uri="{BB962C8B-B14F-4D97-AF65-F5344CB8AC3E}">
        <p14:creationId xmlns:p14="http://schemas.microsoft.com/office/powerpoint/2010/main" val="361931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075575" cy="3136500"/>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Based on GC content, the composition of Hedgehog infected Corona virus is closely similar to COVID-19 genome’s GC content.</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50</a:t>
            </a:fld>
            <a:r>
              <a:rPr lang="ko"/>
              <a:t> / n</a:t>
            </a:r>
            <a:endParaRPr/>
          </a:p>
        </p:txBody>
      </p:sp>
      <p:pic>
        <p:nvPicPr>
          <p:cNvPr id="6" name="그림 5">
            <a:extLst>
              <a:ext uri="{FF2B5EF4-FFF2-40B4-BE49-F238E27FC236}">
                <a16:creationId xmlns:a16="http://schemas.microsoft.com/office/drawing/2014/main" id="{CE1FAF59-CF9F-45C4-A5C7-D353AF725595}"/>
              </a:ext>
            </a:extLst>
          </p:cNvPr>
          <p:cNvPicPr>
            <a:picLocks noChangeAspect="1"/>
          </p:cNvPicPr>
          <p:nvPr/>
        </p:nvPicPr>
        <p:blipFill>
          <a:blip r:embed="rId3"/>
          <a:stretch>
            <a:fillRect/>
          </a:stretch>
        </p:blipFill>
        <p:spPr>
          <a:xfrm>
            <a:off x="4387274" y="1225225"/>
            <a:ext cx="4448817" cy="2985828"/>
          </a:xfrm>
          <a:prstGeom prst="rect">
            <a:avLst/>
          </a:prstGeom>
        </p:spPr>
      </p:pic>
    </p:spTree>
    <p:extLst>
      <p:ext uri="{BB962C8B-B14F-4D97-AF65-F5344CB8AC3E}">
        <p14:creationId xmlns:p14="http://schemas.microsoft.com/office/powerpoint/2010/main" val="719745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103889" cy="3136500"/>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Judging by the number of protein strands, the count in COVID19’s genome is very close to those found in Bat infected with SARS like corona virus.</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51</a:t>
            </a:fld>
            <a:r>
              <a:rPr lang="ko"/>
              <a:t> / n</a:t>
            </a:r>
            <a:endParaRPr/>
          </a:p>
        </p:txBody>
      </p:sp>
      <p:pic>
        <p:nvPicPr>
          <p:cNvPr id="7" name="그림 6">
            <a:extLst>
              <a:ext uri="{FF2B5EF4-FFF2-40B4-BE49-F238E27FC236}">
                <a16:creationId xmlns:a16="http://schemas.microsoft.com/office/drawing/2014/main" id="{1A462EF1-F42B-4B62-8DAA-327AE40F5BE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0" y="1225225"/>
            <a:ext cx="3967125" cy="3431992"/>
          </a:xfrm>
          <a:prstGeom prst="rect">
            <a:avLst/>
          </a:prstGeom>
        </p:spPr>
      </p:pic>
    </p:spTree>
    <p:extLst>
      <p:ext uri="{BB962C8B-B14F-4D97-AF65-F5344CB8AC3E}">
        <p14:creationId xmlns:p14="http://schemas.microsoft.com/office/powerpoint/2010/main" val="176383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103889" cy="2733164"/>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If you filter down some of the categories in the </a:t>
            </a:r>
            <a:r>
              <a:rPr lang="en-US" altLang="ko-KR" dirty="0" err="1">
                <a:latin typeface="+mn-lt"/>
              </a:rPr>
              <a:t>plotly</a:t>
            </a:r>
            <a:r>
              <a:rPr lang="en-US" altLang="ko-KR" dirty="0">
                <a:latin typeface="+mn-lt"/>
              </a:rPr>
              <a:t>-plot of distribution of amino acids, you’ll see the percentage of amino acids in COVID-19s genome closely match to those of MERS, Civet infected with SARS like </a:t>
            </a:r>
            <a:r>
              <a:rPr lang="en-US" altLang="ko-KR" dirty="0" err="1">
                <a:latin typeface="+mn-lt"/>
              </a:rPr>
              <a:t>CoV</a:t>
            </a:r>
            <a:r>
              <a:rPr lang="en-US" altLang="ko-KR" dirty="0">
                <a:latin typeface="+mn-lt"/>
              </a:rPr>
              <a:t>, Camel with alpha </a:t>
            </a:r>
            <a:r>
              <a:rPr lang="en-US" altLang="ko-KR" dirty="0" err="1">
                <a:latin typeface="+mn-lt"/>
              </a:rPr>
              <a:t>CoV</a:t>
            </a:r>
            <a:r>
              <a:rPr lang="en-US" altLang="ko-KR" dirty="0">
                <a:latin typeface="+mn-lt"/>
              </a:rPr>
              <a:t> and Malaria except for some and low high contents among L(Leucine), P(Proline) and T(Threonine) amino acids.</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52</a:t>
            </a:fld>
            <a:r>
              <a:rPr lang="ko"/>
              <a:t> / n</a:t>
            </a:r>
            <a:endParaRPr/>
          </a:p>
        </p:txBody>
      </p:sp>
      <p:pic>
        <p:nvPicPr>
          <p:cNvPr id="8" name="그림 7">
            <a:extLst>
              <a:ext uri="{FF2B5EF4-FFF2-40B4-BE49-F238E27FC236}">
                <a16:creationId xmlns:a16="http://schemas.microsoft.com/office/drawing/2014/main" id="{FB14ACF0-936E-439A-B069-84C24D41100E}"/>
              </a:ext>
            </a:extLst>
          </p:cNvPr>
          <p:cNvPicPr/>
          <p:nvPr/>
        </p:nvPicPr>
        <p:blipFill>
          <a:blip r:embed="rId3">
            <a:extLst>
              <a:ext uri="{28A0092B-C50C-407E-A947-70E740481C1C}">
                <a14:useLocalDpi xmlns:a14="http://schemas.microsoft.com/office/drawing/2010/main" val="0"/>
              </a:ext>
            </a:extLst>
          </a:blip>
          <a:stretch>
            <a:fillRect/>
          </a:stretch>
        </p:blipFill>
        <p:spPr>
          <a:xfrm>
            <a:off x="4572000" y="1103432"/>
            <a:ext cx="4396653" cy="3553785"/>
          </a:xfrm>
          <a:prstGeom prst="rect">
            <a:avLst/>
          </a:prstGeom>
        </p:spPr>
      </p:pic>
    </p:spTree>
    <p:extLst>
      <p:ext uri="{BB962C8B-B14F-4D97-AF65-F5344CB8AC3E}">
        <p14:creationId xmlns:p14="http://schemas.microsoft.com/office/powerpoint/2010/main" val="175724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103889" cy="2733164"/>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If you filter down some of the categories in the </a:t>
            </a:r>
            <a:r>
              <a:rPr lang="en-US" altLang="ko-KR" dirty="0" err="1">
                <a:latin typeface="+mn-lt"/>
              </a:rPr>
              <a:t>plotly</a:t>
            </a:r>
            <a:r>
              <a:rPr lang="en-US" altLang="ko-KR" dirty="0">
                <a:latin typeface="+mn-lt"/>
              </a:rPr>
              <a:t>-plot of distribution of amino acids, you’ll see the percentage of amino acids in COVID-19s genome closely match to those of MERS, Civet infected with SARS like </a:t>
            </a:r>
            <a:r>
              <a:rPr lang="en-US" altLang="ko-KR" dirty="0" err="1">
                <a:latin typeface="+mn-lt"/>
              </a:rPr>
              <a:t>CoV</a:t>
            </a:r>
            <a:r>
              <a:rPr lang="en-US" altLang="ko-KR" dirty="0">
                <a:latin typeface="+mn-lt"/>
              </a:rPr>
              <a:t>, Camel with alpha </a:t>
            </a:r>
            <a:r>
              <a:rPr lang="en-US" altLang="ko-KR" dirty="0" err="1">
                <a:latin typeface="+mn-lt"/>
              </a:rPr>
              <a:t>CoV</a:t>
            </a:r>
            <a:r>
              <a:rPr lang="en-US" altLang="ko-KR" dirty="0">
                <a:latin typeface="+mn-lt"/>
              </a:rPr>
              <a:t> and Malaria except for some and low high contents among L(Leucine), P(Proline) and T(Threonine) amino acids.</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53</a:t>
            </a:fld>
            <a:r>
              <a:rPr lang="ko"/>
              <a:t> / n</a:t>
            </a:r>
            <a:endParaRPr/>
          </a:p>
        </p:txBody>
      </p:sp>
      <p:pic>
        <p:nvPicPr>
          <p:cNvPr id="8" name="그림 7">
            <a:extLst>
              <a:ext uri="{FF2B5EF4-FFF2-40B4-BE49-F238E27FC236}">
                <a16:creationId xmlns:a16="http://schemas.microsoft.com/office/drawing/2014/main" id="{FB14ACF0-936E-439A-B069-84C24D41100E}"/>
              </a:ext>
            </a:extLst>
          </p:cNvPr>
          <p:cNvPicPr/>
          <p:nvPr/>
        </p:nvPicPr>
        <p:blipFill>
          <a:blip r:embed="rId3">
            <a:extLst>
              <a:ext uri="{28A0092B-C50C-407E-A947-70E740481C1C}">
                <a14:useLocalDpi xmlns:a14="http://schemas.microsoft.com/office/drawing/2010/main" val="0"/>
              </a:ext>
            </a:extLst>
          </a:blip>
          <a:stretch>
            <a:fillRect/>
          </a:stretch>
        </p:blipFill>
        <p:spPr>
          <a:xfrm>
            <a:off x="4572000" y="1103432"/>
            <a:ext cx="4396653" cy="3553785"/>
          </a:xfrm>
          <a:prstGeom prst="rect">
            <a:avLst/>
          </a:prstGeom>
        </p:spPr>
      </p:pic>
    </p:spTree>
    <p:extLst>
      <p:ext uri="{BB962C8B-B14F-4D97-AF65-F5344CB8AC3E}">
        <p14:creationId xmlns:p14="http://schemas.microsoft.com/office/powerpoint/2010/main" val="189363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103889" cy="2733164"/>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Checking by the generated Phylogenetic tree, the genomes of COVID-19 and malaria virus show the maximum similarity.</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54</a:t>
            </a:fld>
            <a:r>
              <a:rPr lang="ko"/>
              <a:t> / n</a:t>
            </a:r>
            <a:endParaRPr/>
          </a:p>
        </p:txBody>
      </p:sp>
      <p:pic>
        <p:nvPicPr>
          <p:cNvPr id="6" name="그림 5">
            <a:extLst>
              <a:ext uri="{FF2B5EF4-FFF2-40B4-BE49-F238E27FC236}">
                <a16:creationId xmlns:a16="http://schemas.microsoft.com/office/drawing/2014/main" id="{F3324E0F-0953-48B5-858D-BA096AFAA7EB}"/>
              </a:ext>
            </a:extLst>
          </p:cNvPr>
          <p:cNvPicPr>
            <a:picLocks noChangeAspect="1"/>
          </p:cNvPicPr>
          <p:nvPr/>
        </p:nvPicPr>
        <p:blipFill>
          <a:blip r:embed="rId3"/>
          <a:stretch>
            <a:fillRect/>
          </a:stretch>
        </p:blipFill>
        <p:spPr>
          <a:xfrm>
            <a:off x="4728413" y="1480429"/>
            <a:ext cx="3837432" cy="2644384"/>
          </a:xfrm>
          <a:prstGeom prst="rect">
            <a:avLst/>
          </a:prstGeom>
        </p:spPr>
      </p:pic>
    </p:spTree>
    <p:extLst>
      <p:ext uri="{BB962C8B-B14F-4D97-AF65-F5344CB8AC3E}">
        <p14:creationId xmlns:p14="http://schemas.microsoft.com/office/powerpoint/2010/main" val="1650792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8160600" cy="3136500"/>
          </a:xfrm>
          <a:prstGeom prst="rect">
            <a:avLst/>
          </a:prstGeom>
        </p:spPr>
        <p:txBody>
          <a:bodyPr spcFirstLastPara="1" wrap="square" lIns="91425" tIns="91425" rIns="91425" bIns="91425" anchor="t" anchorCtr="0">
            <a:noAutofit/>
          </a:bodyPr>
          <a:lstStyle/>
          <a:p>
            <a:pPr marL="0" indent="0">
              <a:spcAft>
                <a:spcPts val="1600"/>
              </a:spcAft>
              <a:buNone/>
            </a:pPr>
            <a:endParaRPr lang="en-US" dirty="0"/>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55</a:t>
            </a:fld>
            <a:r>
              <a:rPr lang="ko"/>
              <a:t> / n</a:t>
            </a:r>
            <a:endParaRPr/>
          </a:p>
        </p:txBody>
      </p:sp>
      <p:pic>
        <p:nvPicPr>
          <p:cNvPr id="5" name="그림 4">
            <a:extLst>
              <a:ext uri="{FF2B5EF4-FFF2-40B4-BE49-F238E27FC236}">
                <a16:creationId xmlns:a16="http://schemas.microsoft.com/office/drawing/2014/main" id="{70F5C8BB-50A1-417F-8A5F-62821D89643E}"/>
              </a:ext>
            </a:extLst>
          </p:cNvPr>
          <p:cNvPicPr>
            <a:picLocks noChangeAspect="1"/>
          </p:cNvPicPr>
          <p:nvPr/>
        </p:nvPicPr>
        <p:blipFill>
          <a:blip r:embed="rId3"/>
          <a:stretch>
            <a:fillRect/>
          </a:stretch>
        </p:blipFill>
        <p:spPr>
          <a:xfrm>
            <a:off x="235425" y="1225225"/>
            <a:ext cx="3678207" cy="2271945"/>
          </a:xfrm>
          <a:prstGeom prst="rect">
            <a:avLst/>
          </a:prstGeom>
        </p:spPr>
      </p:pic>
      <p:pic>
        <p:nvPicPr>
          <p:cNvPr id="7" name="그림 6">
            <a:extLst>
              <a:ext uri="{FF2B5EF4-FFF2-40B4-BE49-F238E27FC236}">
                <a16:creationId xmlns:a16="http://schemas.microsoft.com/office/drawing/2014/main" id="{3B2B93A6-E2B4-4C1C-B9BC-C741A312CD7C}"/>
              </a:ext>
            </a:extLst>
          </p:cNvPr>
          <p:cNvPicPr>
            <a:picLocks noChangeAspect="1"/>
          </p:cNvPicPr>
          <p:nvPr/>
        </p:nvPicPr>
        <p:blipFill>
          <a:blip r:embed="rId4"/>
          <a:stretch>
            <a:fillRect/>
          </a:stretch>
        </p:blipFill>
        <p:spPr>
          <a:xfrm>
            <a:off x="1245679" y="1531444"/>
            <a:ext cx="4911281" cy="2323202"/>
          </a:xfrm>
          <a:prstGeom prst="rect">
            <a:avLst/>
          </a:prstGeom>
        </p:spPr>
      </p:pic>
      <p:pic>
        <p:nvPicPr>
          <p:cNvPr id="9" name="그림 8">
            <a:extLst>
              <a:ext uri="{FF2B5EF4-FFF2-40B4-BE49-F238E27FC236}">
                <a16:creationId xmlns:a16="http://schemas.microsoft.com/office/drawing/2014/main" id="{7137542A-F654-484D-977A-9F7BDA4F7A2D}"/>
              </a:ext>
            </a:extLst>
          </p:cNvPr>
          <p:cNvPicPr>
            <a:picLocks noChangeAspect="1"/>
          </p:cNvPicPr>
          <p:nvPr/>
        </p:nvPicPr>
        <p:blipFill>
          <a:blip r:embed="rId5"/>
          <a:stretch>
            <a:fillRect/>
          </a:stretch>
        </p:blipFill>
        <p:spPr>
          <a:xfrm>
            <a:off x="1807988" y="2004411"/>
            <a:ext cx="6454617" cy="2162854"/>
          </a:xfrm>
          <a:prstGeom prst="rect">
            <a:avLst/>
          </a:prstGeom>
        </p:spPr>
      </p:pic>
      <p:pic>
        <p:nvPicPr>
          <p:cNvPr id="13" name="그림 12">
            <a:extLst>
              <a:ext uri="{FF2B5EF4-FFF2-40B4-BE49-F238E27FC236}">
                <a16:creationId xmlns:a16="http://schemas.microsoft.com/office/drawing/2014/main" id="{0CDDB30A-928F-4AFF-A9DE-A57E2CF03612}"/>
              </a:ext>
            </a:extLst>
          </p:cNvPr>
          <p:cNvPicPr>
            <a:picLocks noChangeAspect="1"/>
          </p:cNvPicPr>
          <p:nvPr/>
        </p:nvPicPr>
        <p:blipFill>
          <a:blip r:embed="rId6"/>
          <a:stretch>
            <a:fillRect/>
          </a:stretch>
        </p:blipFill>
        <p:spPr>
          <a:xfrm>
            <a:off x="2297927" y="2346070"/>
            <a:ext cx="6250648" cy="2632978"/>
          </a:xfrm>
          <a:prstGeom prst="rect">
            <a:avLst/>
          </a:prstGeom>
        </p:spPr>
      </p:pic>
      <p:pic>
        <p:nvPicPr>
          <p:cNvPr id="11" name="그림 10">
            <a:extLst>
              <a:ext uri="{FF2B5EF4-FFF2-40B4-BE49-F238E27FC236}">
                <a16:creationId xmlns:a16="http://schemas.microsoft.com/office/drawing/2014/main" id="{F08B2F04-4689-4301-ACDC-F7C11503A383}"/>
              </a:ext>
            </a:extLst>
          </p:cNvPr>
          <p:cNvPicPr>
            <a:picLocks noChangeAspect="1"/>
          </p:cNvPicPr>
          <p:nvPr/>
        </p:nvPicPr>
        <p:blipFill>
          <a:blip r:embed="rId7"/>
          <a:stretch>
            <a:fillRect/>
          </a:stretch>
        </p:blipFill>
        <p:spPr>
          <a:xfrm>
            <a:off x="4730553" y="2872687"/>
            <a:ext cx="3606196" cy="2142246"/>
          </a:xfrm>
          <a:prstGeom prst="rect">
            <a:avLst/>
          </a:prstGeom>
        </p:spPr>
      </p:pic>
    </p:spTree>
    <p:extLst>
      <p:ext uri="{BB962C8B-B14F-4D97-AF65-F5344CB8AC3E}">
        <p14:creationId xmlns:p14="http://schemas.microsoft.com/office/powerpoint/2010/main" val="4162215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235425" y="321025"/>
            <a:ext cx="8303700" cy="62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97" name="Google Shape;97;p15"/>
          <p:cNvSpPr txBox="1">
            <a:spLocks noGrp="1"/>
          </p:cNvSpPr>
          <p:nvPr>
            <p:ph type="body" idx="1"/>
          </p:nvPr>
        </p:nvSpPr>
        <p:spPr>
          <a:xfrm>
            <a:off x="311700" y="1225225"/>
            <a:ext cx="4103889" cy="2733164"/>
          </a:xfrm>
          <a:prstGeom prst="rect">
            <a:avLst/>
          </a:prstGeom>
        </p:spPr>
        <p:txBody>
          <a:bodyPr spcFirstLastPara="1" wrap="square" lIns="91425" tIns="91425" rIns="91425" bIns="91425" anchor="t" anchorCtr="0">
            <a:noAutofit/>
          </a:bodyPr>
          <a:lstStyle/>
          <a:p>
            <a:pPr marL="285750" indent="-285750">
              <a:spcAft>
                <a:spcPts val="1600"/>
              </a:spcAft>
            </a:pPr>
            <a:r>
              <a:rPr lang="en-US" altLang="ko-KR" dirty="0">
                <a:latin typeface="+mn-lt"/>
              </a:rPr>
              <a:t>Of all the genomes of COVID-19 infected patients available on Kaggle, some patients show similar traits when clustered based on their genome sequence similarity. If something works or had worked for patient, then same should also work for patients in the same cluster.</a:t>
            </a:r>
            <a:endParaRPr lang="en-US" dirty="0">
              <a:latin typeface="+mn-lt"/>
            </a:endParaRPr>
          </a:p>
        </p:txBody>
      </p:sp>
      <p:sp>
        <p:nvSpPr>
          <p:cNvPr id="98" name="Google Shape;98;p15"/>
          <p:cNvSpPr txBox="1">
            <a:spLocks noGrp="1"/>
          </p:cNvSpPr>
          <p:nvPr>
            <p:ph type="sldNum" idx="12"/>
          </p:nvPr>
        </p:nvSpPr>
        <p:spPr>
          <a:xfrm>
            <a:off x="4297658" y="4657217"/>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US" altLang="ko"/>
              <a:t>56</a:t>
            </a:fld>
            <a:r>
              <a:rPr lang="ko"/>
              <a:t> / n</a:t>
            </a:r>
            <a:endParaRPr/>
          </a:p>
        </p:txBody>
      </p:sp>
      <p:pic>
        <p:nvPicPr>
          <p:cNvPr id="7" name="그림 6">
            <a:extLst>
              <a:ext uri="{FF2B5EF4-FFF2-40B4-BE49-F238E27FC236}">
                <a16:creationId xmlns:a16="http://schemas.microsoft.com/office/drawing/2014/main" id="{753C9E8D-11B2-4675-B30C-672A8201ABF9}"/>
              </a:ext>
            </a:extLst>
          </p:cNvPr>
          <p:cNvPicPr>
            <a:picLocks noChangeAspect="1"/>
          </p:cNvPicPr>
          <p:nvPr/>
        </p:nvPicPr>
        <p:blipFill>
          <a:blip r:embed="rId3"/>
          <a:stretch>
            <a:fillRect/>
          </a:stretch>
        </p:blipFill>
        <p:spPr>
          <a:xfrm>
            <a:off x="5412429" y="1225225"/>
            <a:ext cx="2577867" cy="3243816"/>
          </a:xfrm>
          <a:prstGeom prst="rect">
            <a:avLst/>
          </a:prstGeom>
        </p:spPr>
      </p:pic>
    </p:spTree>
    <p:extLst>
      <p:ext uri="{BB962C8B-B14F-4D97-AF65-F5344CB8AC3E}">
        <p14:creationId xmlns:p14="http://schemas.microsoft.com/office/powerpoint/2010/main" val="147137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1. Oligonucleotide composition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6</a:t>
            </a:fld>
            <a:r>
              <a:rPr lang="en" altLang="ko"/>
              <a:t> / n</a:t>
            </a:r>
            <a:endParaRPr lang="en"/>
          </a:p>
        </p:txBody>
      </p:sp>
      <p:sp>
        <p:nvSpPr>
          <p:cNvPr id="6" name="텍스트 개체 틀 2">
            <a:extLst>
              <a:ext uri="{FF2B5EF4-FFF2-40B4-BE49-F238E27FC236}">
                <a16:creationId xmlns:a16="http://schemas.microsoft.com/office/drawing/2014/main" id="{119028B4-AA73-164E-8E92-E07B3F01637A}"/>
              </a:ext>
            </a:extLst>
          </p:cNvPr>
          <p:cNvSpPr txBox="1">
            <a:spLocks/>
          </p:cNvSpPr>
          <p:nvPr/>
        </p:nvSpPr>
        <p:spPr>
          <a:xfrm>
            <a:off x="538793" y="1349796"/>
            <a:ext cx="417975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Font typeface="Open Sans"/>
              <a:buNone/>
            </a:pPr>
            <a:r>
              <a:rPr kumimoji="1" lang="en-US" altLang="ko-KR" sz="1100" dirty="0">
                <a:latin typeface="+mn-lt"/>
              </a:rPr>
              <a:t>3-mers oligonucleotide (Trinucleotide composition)</a:t>
            </a:r>
            <a:endParaRPr kumimoji="1" lang="ko-KR" altLang="en-US" sz="1100" dirty="0">
              <a:latin typeface="+mn-lt"/>
            </a:endParaRPr>
          </a:p>
        </p:txBody>
      </p:sp>
      <p:grpSp>
        <p:nvGrpSpPr>
          <p:cNvPr id="12" name="그룹 11">
            <a:extLst>
              <a:ext uri="{FF2B5EF4-FFF2-40B4-BE49-F238E27FC236}">
                <a16:creationId xmlns:a16="http://schemas.microsoft.com/office/drawing/2014/main" id="{CD7195C4-EC65-1A42-A086-2044D9B8D49A}"/>
              </a:ext>
            </a:extLst>
          </p:cNvPr>
          <p:cNvGrpSpPr/>
          <p:nvPr/>
        </p:nvGrpSpPr>
        <p:grpSpPr>
          <a:xfrm>
            <a:off x="470064" y="1743396"/>
            <a:ext cx="4317207" cy="2520221"/>
            <a:chOff x="-1051413" y="-57317"/>
            <a:chExt cx="9015583" cy="5143500"/>
          </a:xfrm>
        </p:grpSpPr>
        <p:pic>
          <p:nvPicPr>
            <p:cNvPr id="8" name="그림 7">
              <a:extLst>
                <a:ext uri="{FF2B5EF4-FFF2-40B4-BE49-F238E27FC236}">
                  <a16:creationId xmlns:a16="http://schemas.microsoft.com/office/drawing/2014/main" id="{8F6ADD44-33EE-8947-890D-25FC650E01EC}"/>
                </a:ext>
              </a:extLst>
            </p:cNvPr>
            <p:cNvPicPr>
              <a:picLocks noChangeAspect="1"/>
            </p:cNvPicPr>
            <p:nvPr/>
          </p:nvPicPr>
          <p:blipFill>
            <a:blip r:embed="rId3"/>
            <a:stretch>
              <a:fillRect/>
            </a:stretch>
          </p:blipFill>
          <p:spPr>
            <a:xfrm>
              <a:off x="-1051413" y="-57317"/>
              <a:ext cx="6881304" cy="5143500"/>
            </a:xfrm>
            <a:prstGeom prst="rect">
              <a:avLst/>
            </a:prstGeom>
          </p:spPr>
        </p:pic>
        <p:pic>
          <p:nvPicPr>
            <p:cNvPr id="11" name="그림 10">
              <a:extLst>
                <a:ext uri="{FF2B5EF4-FFF2-40B4-BE49-F238E27FC236}">
                  <a16:creationId xmlns:a16="http://schemas.microsoft.com/office/drawing/2014/main" id="{3651F795-1022-104B-BCD4-39A9CAA259C5}"/>
                </a:ext>
              </a:extLst>
            </p:cNvPr>
            <p:cNvPicPr>
              <a:picLocks noChangeAspect="1"/>
            </p:cNvPicPr>
            <p:nvPr/>
          </p:nvPicPr>
          <p:blipFill>
            <a:blip r:embed="rId4"/>
            <a:stretch>
              <a:fillRect/>
            </a:stretch>
          </p:blipFill>
          <p:spPr>
            <a:xfrm>
              <a:off x="5830726" y="-57317"/>
              <a:ext cx="2133444" cy="5143500"/>
            </a:xfrm>
            <a:prstGeom prst="rect">
              <a:avLst/>
            </a:prstGeom>
          </p:spPr>
        </p:pic>
      </p:grpSp>
      <p:sp>
        <p:nvSpPr>
          <p:cNvPr id="13" name="텍스트 개체 틀 2">
            <a:extLst>
              <a:ext uri="{FF2B5EF4-FFF2-40B4-BE49-F238E27FC236}">
                <a16:creationId xmlns:a16="http://schemas.microsoft.com/office/drawing/2014/main" id="{7EDD82BC-83E2-4640-AFC1-4DC5DA8C2773}"/>
              </a:ext>
            </a:extLst>
          </p:cNvPr>
          <p:cNvSpPr txBox="1">
            <a:spLocks/>
          </p:cNvSpPr>
          <p:nvPr/>
        </p:nvSpPr>
        <p:spPr>
          <a:xfrm>
            <a:off x="4836434" y="1355746"/>
            <a:ext cx="417975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Font typeface="Open Sans"/>
              <a:buNone/>
            </a:pPr>
            <a:r>
              <a:rPr kumimoji="1" lang="en-US" altLang="ko-KR" sz="1100" dirty="0">
                <a:latin typeface="+mn-lt"/>
              </a:rPr>
              <a:t>4-mers oligonucleotide (Tetranucleotide composition)</a:t>
            </a:r>
            <a:endParaRPr kumimoji="1" lang="ko-KR" altLang="en-US" sz="1100" dirty="0">
              <a:latin typeface="+mn-lt"/>
            </a:endParaRPr>
          </a:p>
        </p:txBody>
      </p:sp>
      <p:grpSp>
        <p:nvGrpSpPr>
          <p:cNvPr id="18" name="그룹 17">
            <a:extLst>
              <a:ext uri="{FF2B5EF4-FFF2-40B4-BE49-F238E27FC236}">
                <a16:creationId xmlns:a16="http://schemas.microsoft.com/office/drawing/2014/main" id="{24A1940D-0EEF-134C-AE3E-35EF73FE8E1E}"/>
              </a:ext>
            </a:extLst>
          </p:cNvPr>
          <p:cNvGrpSpPr/>
          <p:nvPr/>
        </p:nvGrpSpPr>
        <p:grpSpPr>
          <a:xfrm>
            <a:off x="4680158" y="1838632"/>
            <a:ext cx="4316456" cy="2422800"/>
            <a:chOff x="-41999" y="-276481"/>
            <a:chExt cx="10758791" cy="5429813"/>
          </a:xfrm>
        </p:grpSpPr>
        <p:pic>
          <p:nvPicPr>
            <p:cNvPr id="15" name="그림 14">
              <a:extLst>
                <a:ext uri="{FF2B5EF4-FFF2-40B4-BE49-F238E27FC236}">
                  <a16:creationId xmlns:a16="http://schemas.microsoft.com/office/drawing/2014/main" id="{7FC169CC-E2FF-DF4C-B909-9C36696F66A1}"/>
                </a:ext>
              </a:extLst>
            </p:cNvPr>
            <p:cNvPicPr>
              <a:picLocks noChangeAspect="1"/>
            </p:cNvPicPr>
            <p:nvPr/>
          </p:nvPicPr>
          <p:blipFill>
            <a:blip r:embed="rId5"/>
            <a:stretch>
              <a:fillRect/>
            </a:stretch>
          </p:blipFill>
          <p:spPr>
            <a:xfrm>
              <a:off x="-41999" y="-276481"/>
              <a:ext cx="7677190" cy="5143500"/>
            </a:xfrm>
            <a:prstGeom prst="rect">
              <a:avLst/>
            </a:prstGeom>
          </p:spPr>
        </p:pic>
        <p:pic>
          <p:nvPicPr>
            <p:cNvPr id="17" name="그림 16">
              <a:extLst>
                <a:ext uri="{FF2B5EF4-FFF2-40B4-BE49-F238E27FC236}">
                  <a16:creationId xmlns:a16="http://schemas.microsoft.com/office/drawing/2014/main" id="{AEE388DC-586D-A148-AE52-F706C98D66B4}"/>
                </a:ext>
              </a:extLst>
            </p:cNvPr>
            <p:cNvPicPr>
              <a:picLocks noChangeAspect="1"/>
            </p:cNvPicPr>
            <p:nvPr/>
          </p:nvPicPr>
          <p:blipFill>
            <a:blip r:embed="rId6"/>
            <a:stretch>
              <a:fillRect/>
            </a:stretch>
          </p:blipFill>
          <p:spPr>
            <a:xfrm>
              <a:off x="7599831" y="-266649"/>
              <a:ext cx="3116961" cy="5419981"/>
            </a:xfrm>
            <a:prstGeom prst="rect">
              <a:avLst/>
            </a:prstGeom>
          </p:spPr>
        </p:pic>
      </p:grpSp>
    </p:spTree>
    <p:extLst>
      <p:ext uri="{BB962C8B-B14F-4D97-AF65-F5344CB8AC3E}">
        <p14:creationId xmlns:p14="http://schemas.microsoft.com/office/powerpoint/2010/main" val="263286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235425" y="956196"/>
            <a:ext cx="7642129" cy="393600"/>
          </a:xfrm>
        </p:spPr>
        <p:txBody>
          <a:bodyPr/>
          <a:lstStyle/>
          <a:p>
            <a:pPr marL="127000" indent="0">
              <a:buNone/>
            </a:pPr>
            <a:r>
              <a:rPr kumimoji="1" lang="en-US" altLang="ko-KR" b="1" dirty="0">
                <a:latin typeface="+mn-lt"/>
              </a:rPr>
              <a:t>1. Oligonucleotide composition</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7</a:t>
            </a:fld>
            <a:r>
              <a:rPr lang="en" altLang="ko"/>
              <a:t> / n</a:t>
            </a:r>
            <a:endParaRPr lang="en"/>
          </a:p>
        </p:txBody>
      </p:sp>
      <p:sp>
        <p:nvSpPr>
          <p:cNvPr id="6" name="텍스트 개체 틀 2">
            <a:extLst>
              <a:ext uri="{FF2B5EF4-FFF2-40B4-BE49-F238E27FC236}">
                <a16:creationId xmlns:a16="http://schemas.microsoft.com/office/drawing/2014/main" id="{119028B4-AA73-164E-8E92-E07B3F01637A}"/>
              </a:ext>
            </a:extLst>
          </p:cNvPr>
          <p:cNvSpPr txBox="1">
            <a:spLocks/>
          </p:cNvSpPr>
          <p:nvPr/>
        </p:nvSpPr>
        <p:spPr>
          <a:xfrm>
            <a:off x="538792" y="1349796"/>
            <a:ext cx="6009491"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None/>
            </a:pPr>
            <a:r>
              <a:rPr kumimoji="1" lang="en-US" altLang="ko-KR" sz="1100" dirty="0">
                <a:latin typeface="+mn-lt"/>
              </a:rPr>
              <a:t>4-mers oligonucleotide only for </a:t>
            </a:r>
            <a:r>
              <a:rPr lang="en" altLang="ko-KR" sz="1100" dirty="0">
                <a:latin typeface="+mn-lt"/>
              </a:rPr>
              <a:t>corona-virus infected species</a:t>
            </a:r>
            <a:endParaRPr kumimoji="1" lang="ko-KR" altLang="en-US" sz="1100" dirty="0">
              <a:latin typeface="+mn-lt"/>
            </a:endParaRPr>
          </a:p>
        </p:txBody>
      </p:sp>
      <p:grpSp>
        <p:nvGrpSpPr>
          <p:cNvPr id="16" name="그룹 15">
            <a:extLst>
              <a:ext uri="{FF2B5EF4-FFF2-40B4-BE49-F238E27FC236}">
                <a16:creationId xmlns:a16="http://schemas.microsoft.com/office/drawing/2014/main" id="{B247BDE1-F9DD-C147-B018-A9744FC41408}"/>
              </a:ext>
            </a:extLst>
          </p:cNvPr>
          <p:cNvGrpSpPr/>
          <p:nvPr/>
        </p:nvGrpSpPr>
        <p:grpSpPr>
          <a:xfrm>
            <a:off x="1925449" y="1645367"/>
            <a:ext cx="6481951" cy="3011850"/>
            <a:chOff x="569250" y="806196"/>
            <a:chExt cx="10441650" cy="5236136"/>
          </a:xfrm>
        </p:grpSpPr>
        <p:pic>
          <p:nvPicPr>
            <p:cNvPr id="7" name="그림 6">
              <a:extLst>
                <a:ext uri="{FF2B5EF4-FFF2-40B4-BE49-F238E27FC236}">
                  <a16:creationId xmlns:a16="http://schemas.microsoft.com/office/drawing/2014/main" id="{EA79945F-744D-4A4A-BEA3-9ECC72343823}"/>
                </a:ext>
              </a:extLst>
            </p:cNvPr>
            <p:cNvPicPr>
              <a:picLocks noChangeAspect="1"/>
            </p:cNvPicPr>
            <p:nvPr/>
          </p:nvPicPr>
          <p:blipFill>
            <a:blip r:embed="rId3"/>
            <a:stretch>
              <a:fillRect/>
            </a:stretch>
          </p:blipFill>
          <p:spPr>
            <a:xfrm>
              <a:off x="569250" y="806196"/>
              <a:ext cx="6478141" cy="5143500"/>
            </a:xfrm>
            <a:prstGeom prst="rect">
              <a:avLst/>
            </a:prstGeom>
          </p:spPr>
        </p:pic>
        <p:pic>
          <p:nvPicPr>
            <p:cNvPr id="10" name="그림 9">
              <a:extLst>
                <a:ext uri="{FF2B5EF4-FFF2-40B4-BE49-F238E27FC236}">
                  <a16:creationId xmlns:a16="http://schemas.microsoft.com/office/drawing/2014/main" id="{ADA9E8CB-A0DF-864D-AD2D-6F32809C1DBC}"/>
                </a:ext>
              </a:extLst>
            </p:cNvPr>
            <p:cNvPicPr>
              <a:picLocks noChangeAspect="1"/>
            </p:cNvPicPr>
            <p:nvPr/>
          </p:nvPicPr>
          <p:blipFill>
            <a:blip r:embed="rId4"/>
            <a:stretch>
              <a:fillRect/>
            </a:stretch>
          </p:blipFill>
          <p:spPr>
            <a:xfrm>
              <a:off x="6991199" y="846382"/>
              <a:ext cx="4019701" cy="5195950"/>
            </a:xfrm>
            <a:prstGeom prst="rect">
              <a:avLst/>
            </a:prstGeom>
          </p:spPr>
        </p:pic>
      </p:grpSp>
    </p:spTree>
    <p:extLst>
      <p:ext uri="{BB962C8B-B14F-4D97-AF65-F5344CB8AC3E}">
        <p14:creationId xmlns:p14="http://schemas.microsoft.com/office/powerpoint/2010/main" val="279448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311699" y="954711"/>
            <a:ext cx="6727729" cy="393600"/>
          </a:xfrm>
        </p:spPr>
        <p:txBody>
          <a:bodyPr/>
          <a:lstStyle/>
          <a:p>
            <a:pPr marL="127000" indent="0">
              <a:buNone/>
            </a:pPr>
            <a:r>
              <a:rPr kumimoji="1" lang="en-US" altLang="ko-KR" b="1" dirty="0">
                <a:latin typeface="+mn-lt"/>
              </a:rPr>
              <a:t>2.</a:t>
            </a:r>
            <a:r>
              <a:rPr kumimoji="1" lang="ko-KR" altLang="en-US" b="1" dirty="0">
                <a:latin typeface="+mn-lt"/>
              </a:rPr>
              <a:t> </a:t>
            </a:r>
            <a:r>
              <a:rPr kumimoji="1" lang="en-US" altLang="ko-KR" b="1" dirty="0">
                <a:latin typeface="+mn-lt"/>
              </a:rPr>
              <a:t>GC content</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8</a:t>
            </a:fld>
            <a:r>
              <a:rPr lang="en" altLang="ko"/>
              <a:t> / n</a:t>
            </a:r>
            <a:endParaRPr lang="en"/>
          </a:p>
        </p:txBody>
      </p:sp>
      <p:pic>
        <p:nvPicPr>
          <p:cNvPr id="6" name="그림 5">
            <a:extLst>
              <a:ext uri="{FF2B5EF4-FFF2-40B4-BE49-F238E27FC236}">
                <a16:creationId xmlns:a16="http://schemas.microsoft.com/office/drawing/2014/main" id="{66EB57A6-E3E1-304B-89DD-6CE4C1DB53E6}"/>
              </a:ext>
            </a:extLst>
          </p:cNvPr>
          <p:cNvPicPr>
            <a:picLocks noChangeAspect="1"/>
          </p:cNvPicPr>
          <p:nvPr/>
        </p:nvPicPr>
        <p:blipFill>
          <a:blip r:embed="rId2"/>
          <a:stretch>
            <a:fillRect/>
          </a:stretch>
        </p:blipFill>
        <p:spPr>
          <a:xfrm>
            <a:off x="311700" y="1543498"/>
            <a:ext cx="4610933" cy="2528328"/>
          </a:xfrm>
          <a:prstGeom prst="rect">
            <a:avLst/>
          </a:prstGeom>
        </p:spPr>
      </p:pic>
      <p:sp>
        <p:nvSpPr>
          <p:cNvPr id="7" name="직사각형 6">
            <a:extLst>
              <a:ext uri="{FF2B5EF4-FFF2-40B4-BE49-F238E27FC236}">
                <a16:creationId xmlns:a16="http://schemas.microsoft.com/office/drawing/2014/main" id="{F954CCF4-EB38-8D4A-A02E-CD9B72EB1D90}"/>
              </a:ext>
            </a:extLst>
          </p:cNvPr>
          <p:cNvSpPr/>
          <p:nvPr/>
        </p:nvSpPr>
        <p:spPr>
          <a:xfrm>
            <a:off x="5008135" y="2028550"/>
            <a:ext cx="4062587" cy="1876219"/>
          </a:xfrm>
          <a:prstGeom prst="rect">
            <a:avLst/>
          </a:prstGeom>
        </p:spPr>
        <p:txBody>
          <a:bodyPr wrap="square">
            <a:spAutoFit/>
          </a:bodyPr>
          <a:lstStyle/>
          <a:p>
            <a:pPr marL="285750" indent="-285750">
              <a:lnSpc>
                <a:spcPct val="120000"/>
              </a:lnSpc>
              <a:buFont typeface="Arial" panose="020B0604020202020204" pitchFamily="34" charset="0"/>
              <a:buChar char="•"/>
            </a:pPr>
            <a:r>
              <a:rPr lang="en" altLang="ko-KR" dirty="0">
                <a:solidFill>
                  <a:srgbClr val="333333"/>
                </a:solidFill>
                <a:latin typeface="+mn-lt"/>
              </a:rPr>
              <a:t>DNA</a:t>
            </a:r>
            <a:r>
              <a:rPr lang="ko-KR" altLang="en-US" dirty="0">
                <a:solidFill>
                  <a:srgbClr val="333333"/>
                </a:solidFill>
                <a:latin typeface="+mn-lt"/>
              </a:rPr>
              <a:t>에서 네 종의 염기 중 구아닌과 </a:t>
            </a:r>
            <a:r>
              <a:rPr lang="ko-KR" altLang="en-US" dirty="0" err="1">
                <a:solidFill>
                  <a:srgbClr val="333333"/>
                </a:solidFill>
                <a:latin typeface="+mn-lt"/>
              </a:rPr>
              <a:t>시토신의</a:t>
            </a:r>
            <a:r>
              <a:rPr lang="ko-KR" altLang="en-US" dirty="0">
                <a:solidFill>
                  <a:srgbClr val="333333"/>
                </a:solidFill>
                <a:latin typeface="+mn-lt"/>
              </a:rPr>
              <a:t> 비율</a:t>
            </a:r>
            <a:endParaRPr lang="en-US" altLang="ko-KR" dirty="0">
              <a:solidFill>
                <a:srgbClr val="333333"/>
              </a:solidFill>
              <a:latin typeface="+mn-lt"/>
            </a:endParaRPr>
          </a:p>
          <a:p>
            <a:pPr marL="285750" indent="-285750">
              <a:lnSpc>
                <a:spcPct val="120000"/>
              </a:lnSpc>
              <a:buFont typeface="Arial" panose="020B0604020202020204" pitchFamily="34" charset="0"/>
              <a:buChar char="•"/>
            </a:pPr>
            <a:r>
              <a:rPr lang="en" altLang="ko-KR" dirty="0">
                <a:solidFill>
                  <a:srgbClr val="333333"/>
                </a:solidFill>
                <a:latin typeface="+mn-lt"/>
              </a:rPr>
              <a:t>DNA</a:t>
            </a:r>
            <a:r>
              <a:rPr lang="ko-KR" altLang="en-US" dirty="0">
                <a:solidFill>
                  <a:srgbClr val="333333"/>
                </a:solidFill>
                <a:latin typeface="+mn-lt"/>
              </a:rPr>
              <a:t>에서 </a:t>
            </a:r>
            <a:r>
              <a:rPr lang="ko-KR" altLang="en-US" dirty="0" err="1">
                <a:solidFill>
                  <a:srgbClr val="333333"/>
                </a:solidFill>
                <a:latin typeface="+mn-lt"/>
              </a:rPr>
              <a:t>아데닌과</a:t>
            </a:r>
            <a:r>
              <a:rPr lang="ko-KR" altLang="en-US" dirty="0">
                <a:solidFill>
                  <a:srgbClr val="333333"/>
                </a:solidFill>
                <a:latin typeface="+mn-lt"/>
              </a:rPr>
              <a:t> </a:t>
            </a:r>
            <a:r>
              <a:rPr lang="ko-KR" altLang="en-US" dirty="0" err="1">
                <a:solidFill>
                  <a:srgbClr val="333333"/>
                </a:solidFill>
                <a:latin typeface="+mn-lt"/>
              </a:rPr>
              <a:t>티민</a:t>
            </a:r>
            <a:r>
              <a:rPr lang="en" altLang="ko-KR" dirty="0">
                <a:solidFill>
                  <a:srgbClr val="333333"/>
                </a:solidFill>
                <a:latin typeface="+mn-lt"/>
              </a:rPr>
              <a:t>, </a:t>
            </a:r>
            <a:r>
              <a:rPr lang="ko-KR" altLang="en-US" dirty="0">
                <a:solidFill>
                  <a:srgbClr val="333333"/>
                </a:solidFill>
                <a:latin typeface="+mn-lt"/>
              </a:rPr>
              <a:t>구아닌과 </a:t>
            </a:r>
            <a:r>
              <a:rPr lang="ko-KR" altLang="en-US" dirty="0" err="1">
                <a:solidFill>
                  <a:srgbClr val="333333"/>
                </a:solidFill>
                <a:latin typeface="+mn-lt"/>
              </a:rPr>
              <a:t>사이토신의</a:t>
            </a:r>
            <a:r>
              <a:rPr lang="ko-KR" altLang="en-US" dirty="0">
                <a:solidFill>
                  <a:srgbClr val="333333"/>
                </a:solidFill>
                <a:latin typeface="+mn-lt"/>
              </a:rPr>
              <a:t> 비는 각각 </a:t>
            </a:r>
            <a:r>
              <a:rPr lang="en-US" altLang="ko-KR" dirty="0">
                <a:solidFill>
                  <a:srgbClr val="333333"/>
                </a:solidFill>
                <a:latin typeface="+mn-lt"/>
              </a:rPr>
              <a:t>1</a:t>
            </a:r>
            <a:r>
              <a:rPr lang="ko-KR" altLang="en-US" dirty="0">
                <a:solidFill>
                  <a:srgbClr val="333333"/>
                </a:solidFill>
                <a:latin typeface="+mn-lt"/>
              </a:rPr>
              <a:t>이지만</a:t>
            </a:r>
            <a:r>
              <a:rPr lang="en-US" altLang="ko-KR" dirty="0">
                <a:solidFill>
                  <a:srgbClr val="333333"/>
                </a:solidFill>
                <a:latin typeface="+mn-lt"/>
              </a:rPr>
              <a:t>, (</a:t>
            </a:r>
            <a:r>
              <a:rPr lang="en" altLang="ko-KR" dirty="0">
                <a:solidFill>
                  <a:srgbClr val="333333"/>
                </a:solidFill>
                <a:latin typeface="+mn-lt"/>
              </a:rPr>
              <a:t>A+T)/(G+C)</a:t>
            </a:r>
            <a:r>
              <a:rPr lang="ko-KR" altLang="en-US" dirty="0">
                <a:solidFill>
                  <a:srgbClr val="333333"/>
                </a:solidFill>
                <a:latin typeface="+mn-lt"/>
              </a:rPr>
              <a:t>의 비는 </a:t>
            </a:r>
            <a:r>
              <a:rPr lang="en" altLang="ko-KR" dirty="0">
                <a:solidFill>
                  <a:srgbClr val="333333"/>
                </a:solidFill>
                <a:latin typeface="+mn-lt"/>
              </a:rPr>
              <a:t>DNA</a:t>
            </a:r>
            <a:r>
              <a:rPr lang="ko-KR" altLang="en-US" dirty="0">
                <a:solidFill>
                  <a:srgbClr val="333333"/>
                </a:solidFill>
                <a:latin typeface="+mn-lt"/>
              </a:rPr>
              <a:t>의 종류에 따라 다른 값을 나타내며</a:t>
            </a:r>
            <a:r>
              <a:rPr lang="en-US" altLang="ko-KR" dirty="0">
                <a:solidFill>
                  <a:srgbClr val="333333"/>
                </a:solidFill>
                <a:latin typeface="+mn-lt"/>
              </a:rPr>
              <a:t>,</a:t>
            </a:r>
            <a:r>
              <a:rPr lang="ko-KR" altLang="en-US" dirty="0">
                <a:solidFill>
                  <a:srgbClr val="333333"/>
                </a:solidFill>
                <a:latin typeface="+mn-lt"/>
              </a:rPr>
              <a:t> </a:t>
            </a:r>
            <a:r>
              <a:rPr lang="en-US" altLang="ko-KR" dirty="0">
                <a:solidFill>
                  <a:srgbClr val="333333"/>
                </a:solidFill>
                <a:latin typeface="+mn-lt"/>
              </a:rPr>
              <a:t> </a:t>
            </a:r>
            <a:r>
              <a:rPr lang="en" altLang="ko-KR" dirty="0">
                <a:solidFill>
                  <a:srgbClr val="333333"/>
                </a:solidFill>
                <a:latin typeface="+mn-lt"/>
              </a:rPr>
              <a:t>GC </a:t>
            </a:r>
            <a:r>
              <a:rPr lang="ko-KR" altLang="en-US" dirty="0">
                <a:solidFill>
                  <a:srgbClr val="333333"/>
                </a:solidFill>
                <a:latin typeface="+mn-lt"/>
              </a:rPr>
              <a:t>함량이 높을수록 </a:t>
            </a:r>
            <a:r>
              <a:rPr lang="en" altLang="ko-KR" dirty="0">
                <a:solidFill>
                  <a:srgbClr val="333333"/>
                </a:solidFill>
                <a:latin typeface="+mn-lt"/>
              </a:rPr>
              <a:t>DNA</a:t>
            </a:r>
            <a:r>
              <a:rPr lang="ko-KR" altLang="en-US" dirty="0">
                <a:solidFill>
                  <a:srgbClr val="333333"/>
                </a:solidFill>
                <a:latin typeface="+mn-lt"/>
              </a:rPr>
              <a:t>의 밀도가 높으며 변성이 잘 이루어지지 않음</a:t>
            </a:r>
            <a:r>
              <a:rPr lang="en-US" altLang="ko-KR" dirty="0">
                <a:solidFill>
                  <a:srgbClr val="333333"/>
                </a:solidFill>
                <a:latin typeface="+mn-lt"/>
              </a:rPr>
              <a:t>.</a:t>
            </a:r>
            <a:endParaRPr lang="en-US" altLang="ko-KR" dirty="0">
              <a:latin typeface="+mn-lt"/>
              <a:ea typeface="Dotum" panose="020B0600000101010101" pitchFamily="34" charset="-127"/>
            </a:endParaRPr>
          </a:p>
        </p:txBody>
      </p:sp>
    </p:spTree>
    <p:extLst>
      <p:ext uri="{BB962C8B-B14F-4D97-AF65-F5344CB8AC3E}">
        <p14:creationId xmlns:p14="http://schemas.microsoft.com/office/powerpoint/2010/main" val="204086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CCCE3D-8F8A-934E-AC7C-8237D193D7AD}"/>
              </a:ext>
            </a:extLst>
          </p:cNvPr>
          <p:cNvSpPr>
            <a:spLocks noGrp="1"/>
          </p:cNvSpPr>
          <p:nvPr>
            <p:ph type="title"/>
          </p:nvPr>
        </p:nvSpPr>
        <p:spPr/>
        <p:txBody>
          <a:bodyPr/>
          <a:lstStyle/>
          <a:p>
            <a:r>
              <a:rPr kumimoji="1" lang="en-US" altLang="ko-KR" dirty="0"/>
              <a:t>Comparison</a:t>
            </a:r>
            <a:r>
              <a:rPr kumimoji="1" lang="ko-KR" altLang="en-US" dirty="0"/>
              <a:t> </a:t>
            </a:r>
            <a:r>
              <a:rPr kumimoji="1" lang="en-US" altLang="ko-KR" dirty="0"/>
              <a:t>of</a:t>
            </a:r>
            <a:r>
              <a:rPr kumimoji="1" lang="ko-KR" altLang="en-US" dirty="0"/>
              <a:t> </a:t>
            </a:r>
            <a:r>
              <a:rPr kumimoji="1" lang="en-US" altLang="ko-KR" dirty="0"/>
              <a:t>composition</a:t>
            </a:r>
            <a:r>
              <a:rPr kumimoji="1" lang="ko-KR" altLang="en-US" dirty="0"/>
              <a:t> </a:t>
            </a:r>
            <a:r>
              <a:rPr kumimoji="1" lang="en-US" altLang="ko-KR" dirty="0"/>
              <a:t>of</a:t>
            </a:r>
            <a:r>
              <a:rPr kumimoji="1" lang="ko-KR" altLang="en-US" dirty="0"/>
              <a:t> </a:t>
            </a:r>
            <a:r>
              <a:rPr kumimoji="1" lang="en-US" altLang="ko-KR" dirty="0"/>
              <a:t>genomes</a:t>
            </a:r>
            <a:endParaRPr kumimoji="1" lang="ko-KR" altLang="en-US" dirty="0"/>
          </a:p>
        </p:txBody>
      </p:sp>
      <p:sp>
        <p:nvSpPr>
          <p:cNvPr id="3" name="텍스트 개체 틀 2">
            <a:extLst>
              <a:ext uri="{FF2B5EF4-FFF2-40B4-BE49-F238E27FC236}">
                <a16:creationId xmlns:a16="http://schemas.microsoft.com/office/drawing/2014/main" id="{6B5D272E-E598-E14E-B439-EEE4BD245A0C}"/>
              </a:ext>
            </a:extLst>
          </p:cNvPr>
          <p:cNvSpPr>
            <a:spLocks noGrp="1"/>
          </p:cNvSpPr>
          <p:nvPr>
            <p:ph type="body" idx="1"/>
          </p:nvPr>
        </p:nvSpPr>
        <p:spPr>
          <a:xfrm>
            <a:off x="311699" y="954711"/>
            <a:ext cx="6727729" cy="393600"/>
          </a:xfrm>
        </p:spPr>
        <p:txBody>
          <a:bodyPr/>
          <a:lstStyle/>
          <a:p>
            <a:pPr marL="127000" indent="0">
              <a:buNone/>
            </a:pPr>
            <a:r>
              <a:rPr kumimoji="1" lang="en-US" altLang="ko-KR" b="1" dirty="0">
                <a:latin typeface="+mn-lt"/>
              </a:rPr>
              <a:t>2.</a:t>
            </a:r>
            <a:r>
              <a:rPr kumimoji="1" lang="ko-KR" altLang="en-US" b="1" dirty="0">
                <a:latin typeface="+mn-lt"/>
              </a:rPr>
              <a:t> </a:t>
            </a:r>
            <a:r>
              <a:rPr kumimoji="1" lang="en-US" altLang="ko-KR" b="1" dirty="0">
                <a:latin typeface="+mn-lt"/>
              </a:rPr>
              <a:t>GC content</a:t>
            </a:r>
            <a:endParaRPr kumimoji="1" lang="ko-KR" altLang="en-US" b="1" dirty="0">
              <a:latin typeface="+mn-lt"/>
            </a:endParaRPr>
          </a:p>
        </p:txBody>
      </p:sp>
      <p:sp>
        <p:nvSpPr>
          <p:cNvPr id="4" name="슬라이드 번호 개체 틀 3">
            <a:extLst>
              <a:ext uri="{FF2B5EF4-FFF2-40B4-BE49-F238E27FC236}">
                <a16:creationId xmlns:a16="http://schemas.microsoft.com/office/drawing/2014/main" id="{693D5CAF-483B-4C46-B18E-A44792196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tLang="ko" smtClean="0"/>
              <a:t>9</a:t>
            </a:fld>
            <a:r>
              <a:rPr lang="en" altLang="ko"/>
              <a:t> / n</a:t>
            </a:r>
            <a:endParaRPr lang="en"/>
          </a:p>
        </p:txBody>
      </p:sp>
      <p:sp>
        <p:nvSpPr>
          <p:cNvPr id="8" name="텍스트 개체 틀 2">
            <a:extLst>
              <a:ext uri="{FF2B5EF4-FFF2-40B4-BE49-F238E27FC236}">
                <a16:creationId xmlns:a16="http://schemas.microsoft.com/office/drawing/2014/main" id="{49DF442D-0435-C141-88F7-4531E15575EC}"/>
              </a:ext>
            </a:extLst>
          </p:cNvPr>
          <p:cNvSpPr txBox="1">
            <a:spLocks/>
          </p:cNvSpPr>
          <p:nvPr/>
        </p:nvSpPr>
        <p:spPr>
          <a:xfrm>
            <a:off x="538792" y="1349796"/>
            <a:ext cx="6009491"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1"/>
              </a:buClr>
              <a:buSzPts val="1600"/>
              <a:buFont typeface="Open Sans"/>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27000" indent="0">
              <a:buNone/>
            </a:pPr>
            <a:r>
              <a:rPr kumimoji="1" lang="en-US" altLang="ko-KR" sz="1100" dirty="0">
                <a:latin typeface="+mn-lt"/>
              </a:rPr>
              <a:t>GC content distribution among genomes</a:t>
            </a:r>
            <a:endParaRPr kumimoji="1" lang="ko-KR" altLang="en-US" sz="1100" dirty="0">
              <a:latin typeface="+mn-lt"/>
            </a:endParaRPr>
          </a:p>
        </p:txBody>
      </p:sp>
      <p:pic>
        <p:nvPicPr>
          <p:cNvPr id="9" name="그림 8">
            <a:extLst>
              <a:ext uri="{FF2B5EF4-FFF2-40B4-BE49-F238E27FC236}">
                <a16:creationId xmlns:a16="http://schemas.microsoft.com/office/drawing/2014/main" id="{5DD4721A-1BFE-3945-B968-E5D2814E6EC5}"/>
              </a:ext>
            </a:extLst>
          </p:cNvPr>
          <p:cNvPicPr>
            <a:picLocks noChangeAspect="1"/>
          </p:cNvPicPr>
          <p:nvPr/>
        </p:nvPicPr>
        <p:blipFill>
          <a:blip r:embed="rId2"/>
          <a:stretch>
            <a:fillRect/>
          </a:stretch>
        </p:blipFill>
        <p:spPr>
          <a:xfrm>
            <a:off x="2407478" y="1629743"/>
            <a:ext cx="4631950" cy="3108738"/>
          </a:xfrm>
          <a:prstGeom prst="rect">
            <a:avLst/>
          </a:prstGeom>
        </p:spPr>
      </p:pic>
    </p:spTree>
    <p:extLst>
      <p:ext uri="{BB962C8B-B14F-4D97-AF65-F5344CB8AC3E}">
        <p14:creationId xmlns:p14="http://schemas.microsoft.com/office/powerpoint/2010/main" val="794316192"/>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990000"/>
      </a:lt2>
      <a:accent1>
        <a:srgbClr val="5D4037"/>
      </a:accent1>
      <a:accent2>
        <a:srgbClr val="455A64"/>
      </a:accent2>
      <a:accent3>
        <a:srgbClr val="607D8B"/>
      </a:accent3>
      <a:accent4>
        <a:srgbClr val="78909C"/>
      </a:accent4>
      <a:accent5>
        <a:srgbClr val="57BB8A"/>
      </a:accent5>
      <a:accent6>
        <a:srgbClr val="DCE755"/>
      </a:accent6>
      <a:hlink>
        <a:srgbClr val="7F6000"/>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1504</TotalTime>
  <Words>2947</Words>
  <Application>Microsoft Macintosh PowerPoint</Application>
  <PresentationFormat>화면 슬라이드 쇼(16:9)</PresentationFormat>
  <Paragraphs>305</Paragraphs>
  <Slides>56</Slides>
  <Notes>54</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56</vt:i4>
      </vt:variant>
    </vt:vector>
  </HeadingPairs>
  <TitlesOfParts>
    <vt:vector size="64" baseType="lpstr">
      <vt:lpstr>Cambria Math</vt:lpstr>
      <vt:lpstr>Arial</vt:lpstr>
      <vt:lpstr>Dotum</vt:lpstr>
      <vt:lpstr>Wingdings</vt:lpstr>
      <vt:lpstr>Economica</vt:lpstr>
      <vt:lpstr>나눔고딕</vt:lpstr>
      <vt:lpstr>Open Sans</vt:lpstr>
      <vt:lpstr>Luxe</vt:lpstr>
      <vt:lpstr>Unwrapping the COVID-19 genomes</vt:lpstr>
      <vt:lpstr>Background</vt:lpstr>
      <vt:lpstr>Background</vt:lpstr>
      <vt:lpstr>Comparison of composition of genomes</vt:lpstr>
      <vt:lpstr>Comparison of composition of genomes</vt:lpstr>
      <vt:lpstr>Comparison of composition of genomes</vt:lpstr>
      <vt:lpstr>Comparison of composition of genomes</vt:lpstr>
      <vt:lpstr>Comparison of composition of genomes</vt:lpstr>
      <vt:lpstr>Comparison of composition of genomes</vt:lpstr>
      <vt:lpstr>Comparison of composition of genomes</vt:lpstr>
      <vt:lpstr>Comparison of composition of genomes</vt:lpstr>
      <vt:lpstr>Protein &amp; Amino Acid</vt:lpstr>
      <vt:lpstr>Codon</vt:lpstr>
      <vt:lpstr>Genome</vt:lpstr>
      <vt:lpstr>Genome_ COVID19</vt:lpstr>
      <vt:lpstr>ORF (Open Reading Frames)</vt:lpstr>
      <vt:lpstr>PowerPoint 프레젠테이션</vt:lpstr>
      <vt:lpstr>Protein Strands by geonome</vt:lpstr>
      <vt:lpstr>Amino Acids Distribution</vt:lpstr>
      <vt:lpstr>Amino Acids Distribution</vt:lpstr>
      <vt:lpstr>Finding the ORFs (Open Reading Frames)</vt:lpstr>
      <vt:lpstr>Comparative Summary of Protein Sequences</vt:lpstr>
      <vt:lpstr>Comparative Summary of Protein Sequences</vt:lpstr>
      <vt:lpstr>The relationship of protein conservation and sequence length </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Pairwise sequence alignment</vt:lpstr>
      <vt:lpstr>Multi sequence alignment</vt:lpstr>
      <vt:lpstr>Multi sequence alignment</vt:lpstr>
      <vt:lpstr>Multi sequence alignment</vt:lpstr>
      <vt:lpstr>Multi sequence alignment</vt:lpstr>
      <vt:lpstr>Multi sequence alignment</vt:lpstr>
      <vt:lpstr>Multi sequence alignment</vt:lpstr>
      <vt:lpstr>Multi sequence alignment</vt:lpstr>
      <vt:lpstr>Multi sequence alignment</vt:lpstr>
      <vt:lpstr>Multi sequence alignment</vt:lpstr>
      <vt:lpstr>Multi sequence alignment</vt:lpstr>
      <vt:lpstr>Multi sequence alignment</vt:lpstr>
      <vt:lpstr>Conclusion</vt:lpstr>
      <vt:lpstr>Conclusion</vt:lpstr>
      <vt:lpstr>Conclusion</vt:lpstr>
      <vt:lpstr>Conclusion</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이두형</dc:creator>
  <cp:lastModifiedBy>원윤정[ 학부재학 / 수학과 ]</cp:lastModifiedBy>
  <cp:revision>52</cp:revision>
  <dcterms:modified xsi:type="dcterms:W3CDTF">2021-03-23T09:45:54Z</dcterms:modified>
</cp:coreProperties>
</file>